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65" r:id="rId3"/>
    <p:sldId id="308" r:id="rId4"/>
    <p:sldId id="321" r:id="rId5"/>
    <p:sldId id="322" r:id="rId6"/>
    <p:sldId id="323" r:id="rId7"/>
    <p:sldId id="314" r:id="rId8"/>
    <p:sldId id="313" r:id="rId9"/>
    <p:sldId id="316" r:id="rId10"/>
    <p:sldId id="317" r:id="rId11"/>
    <p:sldId id="318" r:id="rId12"/>
    <p:sldId id="324" r:id="rId13"/>
    <p:sldId id="319" r:id="rId14"/>
    <p:sldId id="320" r:id="rId15"/>
  </p:sldIdLst>
  <p:sldSz cx="12188825"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371">
          <p15:clr>
            <a:srgbClr val="A4A3A4"/>
          </p15:clr>
        </p15:guide>
        <p15:guide id="4" orient="horz" pos="1152">
          <p15:clr>
            <a:srgbClr val="A4A3A4"/>
          </p15:clr>
        </p15:guide>
        <p15:guide id="5" orient="horz" pos="1018">
          <p15:clr>
            <a:srgbClr val="A4A3A4"/>
          </p15:clr>
        </p15:guide>
        <p15:guide id="6" orient="horz" pos="3886">
          <p15:clr>
            <a:srgbClr val="A4A3A4"/>
          </p15:clr>
        </p15:guide>
        <p15:guide id="7" orient="horz">
          <p15:clr>
            <a:srgbClr val="A4A3A4"/>
          </p15:clr>
        </p15:guide>
        <p15:guide id="8" orient="horz" pos="528">
          <p15:clr>
            <a:srgbClr val="A4A3A4"/>
          </p15:clr>
        </p15:guide>
        <p15:guide id="9" pos="3839">
          <p15:clr>
            <a:srgbClr val="A4A3A4"/>
          </p15:clr>
        </p15:guide>
        <p15:guide id="10" pos="1247">
          <p15:clr>
            <a:srgbClr val="A4A3A4"/>
          </p15:clr>
        </p15:guide>
        <p15:guide id="11" pos="7007">
          <p15:clr>
            <a:srgbClr val="A4A3A4"/>
          </p15:clr>
        </p15:guide>
        <p15:guide id="12" pos="4415">
          <p15:clr>
            <a:srgbClr val="A4A3A4"/>
          </p15:clr>
        </p15:guide>
        <p15:guide id="13" pos="6863">
          <p15:clr>
            <a:srgbClr val="A4A3A4"/>
          </p15:clr>
        </p15:guide>
        <p15:guide id="14" pos="7295">
          <p15:clr>
            <a:srgbClr val="A4A3A4"/>
          </p15:clr>
        </p15:guide>
        <p15:guide id="15" pos="1535">
          <p15:clr>
            <a:srgbClr val="A4A3A4"/>
          </p15:clr>
        </p15:guide>
        <p15:guide id="16" pos="6143">
          <p15:clr>
            <a:srgbClr val="A4A3A4"/>
          </p15:clr>
        </p15:guide>
        <p15:guide id="17" pos="355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65" d="100"/>
          <a:sy n="65" d="100"/>
        </p:scale>
        <p:origin x="-288" y="-96"/>
      </p:cViewPr>
      <p:guideLst>
        <p:guide orient="horz" pos="2160"/>
        <p:guide orient="horz" pos="4030"/>
        <p:guide orient="horz" pos="371"/>
        <p:guide orient="horz" pos="1152"/>
        <p:guide orient="horz" pos="1018"/>
        <p:guide orient="horz" pos="3886"/>
        <p:guide orient="horz"/>
        <p:guide orient="horz" pos="528"/>
        <p:guide pos="3839"/>
        <p:guide pos="1247"/>
        <p:guide pos="7007"/>
        <p:guide pos="4415"/>
        <p:guide pos="6863"/>
        <p:guide pos="7295"/>
        <p:guide pos="1535"/>
        <p:guide pos="6143"/>
        <p:guide pos="355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pPr/>
              <a:t>23/4/16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p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3ABD2D7A-D230-4F91-BD59-0A39C2703BA8}" type="datetimeFigureOut">
              <a:rPr lang="en-US"/>
              <a:pPr/>
              <a:t>23/4/16</a:t>
            </a:fld>
            <a:endParaRPr lang="el-GR"/>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F93199CD-3E1B-4AE6-990F-76F925F5EA9F}" type="slidenum">
              <a:rPr/>
              <a:pPr/>
              <a:t>‹#›</a:t>
            </a:fld>
            <a:endParaRPr lang="el-G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Εικόνα 8" descr="Μεγάλο θαλάσσιο κύμα"/>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Ορθογώνιο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p:nvPr>
        </p:nvSpPr>
        <p:spPr>
          <a:xfrm>
            <a:off x="7008813" y="1600200"/>
            <a:ext cx="4572001" cy="3733800"/>
          </a:xfrm>
        </p:spPr>
        <p:txBody>
          <a:bodyPr anchor="b">
            <a:normAutofit/>
          </a:bodyPr>
          <a:lstStyle>
            <a:lvl1pPr latinLnBrk="0">
              <a:lnSpc>
                <a:spcPct val="80000"/>
              </a:lnSpc>
              <a:defRPr lang="el-GR" sz="4000">
                <a:solidFill>
                  <a:schemeClr val="tx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7008813" y="5562599"/>
            <a:ext cx="4571999" cy="835025"/>
          </a:xfrm>
        </p:spPr>
        <p:txBody>
          <a:bodyPr>
            <a:normAutofit/>
          </a:bodyPr>
          <a:lstStyle>
            <a:lvl1pPr marL="0" indent="0" algn="l" latinLnBrk="0">
              <a:spcBef>
                <a:spcPts val="0"/>
              </a:spcBef>
              <a:buNone/>
              <a:defRPr lang="el-GR" sz="2000" cap="none" baseline="0">
                <a:solidFill>
                  <a:schemeClr val="tx2"/>
                </a:solidFill>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rPr lang="en-US"/>
              <a:pPr/>
              <a:t>23/4/16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609600"/>
            <a:ext cx="1981201" cy="5638800"/>
          </a:xfrm>
        </p:spPr>
        <p:txBody>
          <a:bodyPr vert="eaVert"/>
          <a:lstStyle/>
          <a:p>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522412" y="609600"/>
            <a:ext cx="7391399" cy="56388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rPr lang="en-US"/>
              <a:pPr/>
              <a:t>23/4/16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a:lstStyle>
            <a:lvl5pPr latinLnBrk="0">
              <a:defRPr lang="el-GR"/>
            </a:lvl5pPr>
            <a:lvl6pPr latinLnBrk="0">
              <a:defRPr lang="el-GR"/>
            </a:lvl6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rPr lang="en-US"/>
              <a:pPr/>
              <a:t>23/4/16</a:t>
            </a:fld>
            <a:endParaRPr lang="el-GR"/>
          </a:p>
        </p:txBody>
      </p:sp>
      <p:sp>
        <p:nvSpPr>
          <p:cNvPr id="5" name="Σύμβολο κράτησης θέσης υποσέλιδου 4"/>
          <p:cNvSpPr>
            <a:spLocks noGrp="1"/>
          </p:cNvSpPr>
          <p:nvPr>
            <p:ph type="ftr" sz="quarter" idx="11"/>
          </p:nvPr>
        </p:nvSpPr>
        <p:spPr/>
        <p:txBody>
          <a:bodyPr/>
          <a:lstStyle/>
          <a:p>
            <a:endParaRPr lang="el-GR" dirty="0"/>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36812" y="1616074"/>
            <a:ext cx="7315198" cy="2727325"/>
          </a:xfrm>
        </p:spPr>
        <p:txBody>
          <a:bodyPr anchor="b">
            <a:normAutofit/>
          </a:bodyPr>
          <a:lstStyle>
            <a:lvl1pPr algn="l" latinLnBrk="0">
              <a:lnSpc>
                <a:spcPct val="80000"/>
              </a:lnSpc>
              <a:defRPr lang="el-GR" sz="4800" b="0" cap="none" baseline="0"/>
            </a:lvl1pPr>
          </a:lstStyle>
          <a:p>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2436814" y="4495800"/>
            <a:ext cx="7315198" cy="1673225"/>
          </a:xfrm>
        </p:spPr>
        <p:txBody>
          <a:bodyPr anchor="t">
            <a:normAutofit/>
          </a:bodyPr>
          <a:lstStyle>
            <a:lvl1pPr marL="0" indent="0" latinLnBrk="0">
              <a:spcBef>
                <a:spcPts val="0"/>
              </a:spcBef>
              <a:buNone/>
              <a:defRPr lang="el-GR" sz="2400" cap="none" baseline="0">
                <a:solidFill>
                  <a:schemeClr val="tx2"/>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Στυλ υποδείγματος κειμένου</a:t>
            </a:r>
          </a:p>
        </p:txBody>
      </p:sp>
      <p:sp>
        <p:nvSpPr>
          <p:cNvPr id="4" name="Σύμβολο κράτησης θέσης ημερομηνίας 3"/>
          <p:cNvSpPr>
            <a:spLocks noGrp="1"/>
          </p:cNvSpPr>
          <p:nvPr>
            <p:ph type="dt" sz="half" idx="10"/>
          </p:nvPr>
        </p:nvSpPr>
        <p:spPr/>
        <p:txBody>
          <a:bodyPr/>
          <a:lstStyle/>
          <a:p>
            <a:fld id="{03F41C87-7AD9-4845-A077-840E4A0F3F06}" type="datetimeFigureOut">
              <a:rPr lang="en-US"/>
              <a:pPr/>
              <a:t>23/4/16</a:t>
            </a:fld>
            <a:endParaRPr lang="el-GR"/>
          </a:p>
        </p:txBody>
      </p:sp>
      <p:sp>
        <p:nvSpPr>
          <p:cNvPr id="5" name="Σύμβολο κράτησης θέσης υποσέλιδου 4"/>
          <p:cNvSpPr>
            <a:spLocks noGrp="1"/>
          </p:cNvSpPr>
          <p:nvPr>
            <p:ph type="ftr" sz="quarter" idx="11"/>
          </p:nvPr>
        </p:nvSpPr>
        <p:spPr/>
        <p:txBody>
          <a:bodyPr/>
          <a:lstStyle/>
          <a:p>
            <a:endParaRPr lang="el-GR" dirty="0"/>
          </a:p>
        </p:txBody>
      </p:sp>
      <p:sp>
        <p:nvSpPr>
          <p:cNvPr id="6" name="Σύμβολο κράτησης θέσης αριθμού διαφάνειας 5"/>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979613" y="381000"/>
            <a:ext cx="9144000" cy="1219200"/>
          </a:xfrm>
        </p:spPr>
        <p:txBody>
          <a:bodyPr/>
          <a:lstStyle/>
          <a:p>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979613" y="1828800"/>
            <a:ext cx="4419599" cy="44196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marL="2057400" latinLnBrk="0">
              <a:defRPr lang="el-GR" sz="1600"/>
            </a:lvl6pPr>
            <a:lvl7pPr marL="2057400" latinLnBrk="0">
              <a:defRPr lang="el-GR" sz="1600"/>
            </a:lvl7pPr>
            <a:lvl8pPr marL="2057400" latinLnBrk="0">
              <a:defRPr lang="el-GR" sz="1600"/>
            </a:lvl8pPr>
            <a:lvl9pPr marL="2057400"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704015" y="1828800"/>
            <a:ext cx="4419600" cy="44196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marL="2057400" latinLnBrk="0">
              <a:defRPr lang="el-GR" sz="1600"/>
            </a:lvl6pPr>
            <a:lvl7pPr marL="2057400" latinLnBrk="0">
              <a:defRPr lang="el-GR" sz="1600"/>
            </a:lvl7pPr>
            <a:lvl8pPr marL="2057400" latinLnBrk="0">
              <a:defRPr lang="el-GR" sz="1600"/>
            </a:lvl8pPr>
            <a:lvl9pPr marL="2057400"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rPr lang="en-US"/>
              <a:pPr/>
              <a:t>23/4/16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978023" y="381000"/>
            <a:ext cx="9144002" cy="1219200"/>
          </a:xfrm>
        </p:spPr>
        <p:txBody>
          <a:bodyPr/>
          <a:lstStyle>
            <a:lvl1pPr latinLnBrk="0">
              <a:defRPr lang="el-G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978022" y="1828800"/>
            <a:ext cx="4416552" cy="838200"/>
          </a:xfrm>
        </p:spPr>
        <p:txBody>
          <a:bodyPr anchor="ctr">
            <a:noAutofit/>
          </a:bodyPr>
          <a:lstStyle>
            <a:lvl1pPr marL="0" indent="0" latinLnBrk="0">
              <a:spcBef>
                <a:spcPts val="0"/>
              </a:spcBef>
              <a:buNone/>
              <a:defRPr lang="el-GR" sz="2000" b="0" cap="none" baseline="0">
                <a:solidFill>
                  <a:schemeClr val="tx2"/>
                </a:solidFill>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978022" y="2743200"/>
            <a:ext cx="4416552" cy="35052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marL="2057400" latinLnBrk="0">
              <a:defRPr lang="el-GR" sz="1400"/>
            </a:lvl5pPr>
            <a:lvl6pPr marL="2057400" latinLnBrk="0">
              <a:defRPr lang="el-GR" sz="1400"/>
            </a:lvl6pPr>
            <a:lvl7pPr marL="2057400" latinLnBrk="0">
              <a:defRPr lang="el-GR" sz="1400"/>
            </a:lvl7pPr>
            <a:lvl8pPr marL="2057400" latinLnBrk="0">
              <a:defRPr lang="el-GR" sz="1400"/>
            </a:lvl8pPr>
            <a:lvl9pPr marL="2057400" latinLnBrk="0">
              <a:defRPr lang="el-G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705472" y="1828800"/>
            <a:ext cx="4416552" cy="838200"/>
          </a:xfrm>
        </p:spPr>
        <p:txBody>
          <a:bodyPr anchor="ctr">
            <a:noAutofit/>
          </a:bodyPr>
          <a:lstStyle>
            <a:lvl1pPr marL="0" indent="0" latinLnBrk="0">
              <a:spcBef>
                <a:spcPts val="0"/>
              </a:spcBef>
              <a:buNone/>
              <a:defRPr lang="el-GR" sz="2000" b="0" cap="none" baseline="0">
                <a:solidFill>
                  <a:schemeClr val="tx2"/>
                </a:solidFill>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705472" y="2743200"/>
            <a:ext cx="4416552" cy="35052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marL="2057400" latinLnBrk="0">
              <a:defRPr lang="el-GR" sz="1400"/>
            </a:lvl5pPr>
            <a:lvl6pPr marL="2057400" latinLnBrk="0">
              <a:defRPr lang="el-GR" sz="1400"/>
            </a:lvl6pPr>
            <a:lvl7pPr marL="2057400" latinLnBrk="0">
              <a:defRPr lang="el-GR" sz="1400"/>
            </a:lvl7pPr>
            <a:lvl8pPr marL="2057400" latinLnBrk="0">
              <a:defRPr lang="el-GR" sz="1400"/>
            </a:lvl8pPr>
            <a:lvl9pPr marL="2057400" latinLnBrk="0">
              <a:defRPr lang="el-G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fld id="{03F41C87-7AD9-4845-A077-840E4A0F3F06}" type="datetimeFigureOut">
              <a:rPr lang="en-US"/>
              <a:pPr/>
              <a:t>23/4/16</a:t>
            </a:fld>
            <a:endParaRPr lang="el-GR"/>
          </a:p>
        </p:txBody>
      </p:sp>
      <p:sp>
        <p:nvSpPr>
          <p:cNvPr id="8" name="Σύμβολο κράτησης θέσης υποσέλιδου 7"/>
          <p:cNvSpPr>
            <a:spLocks noGrp="1"/>
          </p:cNvSpPr>
          <p:nvPr>
            <p:ph type="ftr" sz="quarter" idx="11"/>
          </p:nvPr>
        </p:nvSpPr>
        <p:spPr/>
        <p:txBody>
          <a:bodyPr/>
          <a:lstStyle/>
          <a:p>
            <a:endParaRPr lang="el-GR" dirty="0"/>
          </a:p>
        </p:txBody>
      </p:sp>
      <p:sp>
        <p:nvSpPr>
          <p:cNvPr id="9" name="Σύμβολο κράτησης θέσης αριθμού διαφάνειας 8"/>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ημερομηνίας 2"/>
          <p:cNvSpPr>
            <a:spLocks noGrp="1"/>
          </p:cNvSpPr>
          <p:nvPr>
            <p:ph type="dt" sz="half" idx="10"/>
          </p:nvPr>
        </p:nvSpPr>
        <p:spPr/>
        <p:txBody>
          <a:bodyPr/>
          <a:lstStyle/>
          <a:p>
            <a:fld id="{03F41C87-7AD9-4845-A077-840E4A0F3F06}" type="datetimeFigureOut">
              <a:rPr lang="en-US"/>
              <a:pPr/>
              <a:t>23/4/16</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pic>
        <p:nvPicPr>
          <p:cNvPr id="6" name="Εικόνα 5" descr="Μεγάλο θαλάσσιο κύμα (ημιδιαφανές)"/>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Σύμβολο κράτησης θέσης ημερομηνίας 1"/>
          <p:cNvSpPr>
            <a:spLocks noGrp="1"/>
          </p:cNvSpPr>
          <p:nvPr>
            <p:ph type="dt" sz="half" idx="10"/>
          </p:nvPr>
        </p:nvSpPr>
        <p:spPr/>
        <p:txBody>
          <a:bodyPr/>
          <a:lstStyle/>
          <a:p>
            <a:fld id="{03F41C87-7AD9-4845-A077-840E4A0F3F06}" type="datetimeFigureOut">
              <a:rPr lang="en-US"/>
              <a:pPr/>
              <a:t>23/4/16</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979613" y="588963"/>
            <a:ext cx="3657600" cy="2840037"/>
          </a:xfrm>
        </p:spPr>
        <p:txBody>
          <a:bodyPr anchor="b">
            <a:noAutofit/>
          </a:bodyPr>
          <a:lstStyle>
            <a:lvl1pPr algn="l" latinLnBrk="0">
              <a:lnSpc>
                <a:spcPct val="80000"/>
              </a:lnSpc>
              <a:defRPr lang="el-GR" sz="3200" b="0">
                <a:solidFill>
                  <a:schemeClr val="tx1"/>
                </a:solidFill>
              </a:defRPr>
            </a:lvl1p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6094414" y="588963"/>
            <a:ext cx="5486400" cy="5580061"/>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1979613" y="3581399"/>
            <a:ext cx="3657600" cy="2587625"/>
          </a:xfrm>
        </p:spPr>
        <p:txBody>
          <a:bodyPr>
            <a:normAutofit/>
          </a:bodyPr>
          <a:lstStyle>
            <a:lvl1pPr marL="0" indent="0" latinLnBrk="0">
              <a:lnSpc>
                <a:spcPct val="110000"/>
              </a:lnSpc>
              <a:spcBef>
                <a:spcPts val="1200"/>
              </a:spcBef>
              <a:buNone/>
              <a:defRPr lang="el-GR" sz="18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rPr lang="en-US"/>
              <a:pPr/>
              <a:t>23/4/16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Σύμβολο κράτησης θέσης εικόνας 2"/>
          <p:cNvSpPr>
            <a:spLocks noGrp="1"/>
          </p:cNvSpPr>
          <p:nvPr>
            <p:ph type="pic" idx="1"/>
          </p:nvPr>
        </p:nvSpPr>
        <p:spPr>
          <a:xfrm>
            <a:off x="6307494" y="805658"/>
            <a:ext cx="5060286" cy="5146672"/>
          </a:xfrm>
          <a:solidFill>
            <a:schemeClr val="bg2"/>
          </a:solidFill>
        </p:spPr>
        <p:txBody>
          <a:bodyPr>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2" name="Τίτλος 1"/>
          <p:cNvSpPr>
            <a:spLocks noGrp="1"/>
          </p:cNvSpPr>
          <p:nvPr>
            <p:ph type="title"/>
          </p:nvPr>
        </p:nvSpPr>
        <p:spPr>
          <a:xfrm>
            <a:off x="1979613" y="588963"/>
            <a:ext cx="3657600" cy="2840038"/>
          </a:xfrm>
        </p:spPr>
        <p:txBody>
          <a:bodyPr anchor="b">
            <a:normAutofit/>
          </a:bodyPr>
          <a:lstStyle>
            <a:lvl1pPr algn="l" latinLnBrk="0">
              <a:lnSpc>
                <a:spcPct val="80000"/>
              </a:lnSpc>
              <a:defRPr lang="el-GR" sz="3200" b="0" i="0" baseline="0">
                <a:solidFill>
                  <a:schemeClr val="tx1"/>
                </a:solidFill>
              </a:defRPr>
            </a:lvl1pPr>
          </a:lstStyle>
          <a:p>
            <a:r>
              <a:rPr lang="el-GR" smtClean="0"/>
              <a:t>Στυλ κύριου τίτλου</a:t>
            </a:r>
            <a:endParaRPr lang="el-GR" dirty="0"/>
          </a:p>
        </p:txBody>
      </p:sp>
      <p:sp>
        <p:nvSpPr>
          <p:cNvPr id="4" name="Σύμβολο κράτησης θέσης κειμένου 3"/>
          <p:cNvSpPr>
            <a:spLocks noGrp="1"/>
          </p:cNvSpPr>
          <p:nvPr>
            <p:ph type="body" sz="half" idx="2"/>
          </p:nvPr>
        </p:nvSpPr>
        <p:spPr>
          <a:xfrm>
            <a:off x="1979613" y="3581399"/>
            <a:ext cx="3657600" cy="2587625"/>
          </a:xfrm>
        </p:spPr>
        <p:txBody>
          <a:bodyPr>
            <a:normAutofit/>
          </a:bodyPr>
          <a:lstStyle>
            <a:lvl1pPr marL="0" indent="0" latinLnBrk="0">
              <a:lnSpc>
                <a:spcPct val="110000"/>
              </a:lnSpc>
              <a:spcBef>
                <a:spcPts val="1200"/>
              </a:spcBef>
              <a:buNone/>
              <a:defRPr lang="el-GR" sz="18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03F41C87-7AD9-4845-A077-840E4A0F3F06}" type="datetimeFigureOut">
              <a:rPr lang="en-US"/>
              <a:pPr/>
              <a:t>23/4/16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A013F82-EE5E-44EE-A61D-E31C6657F26F}" type="slidenum">
              <a:rPr/>
              <a:pPr/>
              <a:t>‹#›</a:t>
            </a:fld>
            <a:endParaRPr lang="el-G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Εικόνα 6" descr="Μεγάλο θαλάσσιο κύμα (ημιδιαφανές)"/>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Εικόνα 9" descr="Μεγάλο θαλάσσιο κύμα"/>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Ορθογώνιο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Tahoma" panose="020B0604030504040204" pitchFamily="34" charset="0"/>
              <a:ea typeface="Tahoma" panose="020B0604030504040204" pitchFamily="34" charset="0"/>
              <a:cs typeface="Tahoma" panose="020B0604030504040204" pitchFamily="34" charset="0"/>
            </a:endParaRPr>
          </a:p>
        </p:txBody>
      </p:sp>
      <p:sp>
        <p:nvSpPr>
          <p:cNvPr id="2" name="Σύμβολο κράτησης θέσης τίτλου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Σύμβολο κράτησης θέσης ημερομηνίας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3F41C87-7AD9-4845-A077-840E4A0F3F06}" type="datetimeFigureOut">
              <a:rPr lang="el-GR" smtClean="0"/>
              <a:pPr/>
              <a:t>23/4/16</a:t>
            </a:fld>
            <a:endParaRPr lang="el-GR"/>
          </a:p>
        </p:txBody>
      </p:sp>
      <p:sp>
        <p:nvSpPr>
          <p:cNvPr id="5" name="Σύμβολο κράτησης θέσης υποσέλιδου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l-GR" dirty="0"/>
          </a:p>
        </p:txBody>
      </p:sp>
      <p:sp>
        <p:nvSpPr>
          <p:cNvPr id="6" name="Σύμβολο κράτησης θέσης αριθμού διαφάνειας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latinLnBrk="0">
              <a:defRPr lang="el-G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A013F82-EE5E-44EE-A61D-E31C6657F26F}" type="slidenum">
              <a:rPr lang="el-GR" smtClean="0"/>
              <a:pPr/>
              <a:t>‹#›</a:t>
            </a:fld>
            <a:endParaRPr lang="el-G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lang="el-GR" sz="3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lang="el-G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600"/>
        </a:spcBef>
        <a:buSzPct val="80000"/>
        <a:buFont typeface="Arial" pitchFamily="34" charset="0"/>
        <a:buChar char="•"/>
        <a:defRPr lang="el-G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600"/>
        </a:spcBef>
        <a:buSzPct val="80000"/>
        <a:buFont typeface="Arial"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7030516" y="3573016"/>
            <a:ext cx="4572001" cy="2232248"/>
          </a:xfrm>
        </p:spPr>
        <p:txBody>
          <a:bodyPr>
            <a:normAutofit/>
          </a:bodyPr>
          <a:lstStyle/>
          <a:p>
            <a:r>
              <a:rPr lang="en-US" sz="5400" dirty="0" smtClean="0"/>
              <a:t>Beach Rowing Sprints - Competition</a:t>
            </a:r>
            <a:endParaRPr lang="el-GR" sz="5400" dirty="0"/>
          </a:p>
        </p:txBody>
      </p:sp>
      <p:sp>
        <p:nvSpPr>
          <p:cNvPr id="4" name="Υπότιτλος 3"/>
          <p:cNvSpPr>
            <a:spLocks noGrp="1"/>
          </p:cNvSpPr>
          <p:nvPr>
            <p:ph type="subTitle" idx="1"/>
          </p:nvPr>
        </p:nvSpPr>
        <p:spPr>
          <a:xfrm>
            <a:off x="7008813" y="3861049"/>
            <a:ext cx="4571999" cy="576063"/>
          </a:xfrm>
        </p:spPr>
        <p:txBody>
          <a:bodyPr/>
          <a:lstStyle/>
          <a:p>
            <a:endParaRPr lang="el-GR" dirty="0"/>
          </a:p>
        </p:txBody>
      </p:sp>
      <p:pic>
        <p:nvPicPr>
          <p:cNvPr id="6" name="Picture 5"/>
          <p:cNvPicPr>
            <a:picLocks noChangeAspect="1"/>
          </p:cNvPicPr>
          <p:nvPr/>
        </p:nvPicPr>
        <p:blipFill>
          <a:blip r:embed="rId2"/>
          <a:stretch>
            <a:fillRect/>
          </a:stretch>
        </p:blipFill>
        <p:spPr>
          <a:xfrm>
            <a:off x="7102524" y="260648"/>
            <a:ext cx="4749800" cy="30607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START </a:t>
            </a:r>
            <a:r>
              <a:rPr lang="en-US" dirty="0" smtClean="0"/>
              <a:t>PROCEDURE! </a:t>
            </a:r>
            <a:endParaRPr lang="el-GR" dirty="0"/>
          </a:p>
        </p:txBody>
      </p:sp>
      <p:sp>
        <p:nvSpPr>
          <p:cNvPr id="3" name="Θέση περιεχομένου 2"/>
          <p:cNvSpPr>
            <a:spLocks noGrp="1"/>
          </p:cNvSpPr>
          <p:nvPr>
            <p:ph idx="1"/>
          </p:nvPr>
        </p:nvSpPr>
        <p:spPr>
          <a:xfrm>
            <a:off x="1979612" y="1628800"/>
            <a:ext cx="9144001" cy="4619600"/>
          </a:xfrm>
        </p:spPr>
        <p:txBody>
          <a:bodyPr>
            <a:normAutofit fontScale="92500" lnSpcReduction="10000"/>
          </a:bodyPr>
          <a:lstStyle/>
          <a:p>
            <a:pPr>
              <a:buFont typeface="Wingdings" panose="05000000000000000000" pitchFamily="2" charset="2"/>
              <a:buChar char="Ø"/>
            </a:pPr>
            <a:r>
              <a:rPr lang="en-US" u="sng" dirty="0">
                <a:solidFill>
                  <a:srgbClr val="FFFFFF"/>
                </a:solidFill>
              </a:rPr>
              <a:t>Crews </a:t>
            </a:r>
            <a:r>
              <a:rPr lang="en-US" u="sng" dirty="0" smtClean="0">
                <a:solidFill>
                  <a:srgbClr val="FFFFFF"/>
                </a:solidFill>
              </a:rPr>
              <a:t>and boats must </a:t>
            </a:r>
            <a:r>
              <a:rPr lang="en-US" u="sng" dirty="0">
                <a:solidFill>
                  <a:srgbClr val="FFFFFF"/>
                </a:solidFill>
              </a:rPr>
              <a:t>be </a:t>
            </a:r>
            <a:r>
              <a:rPr lang="en-US" dirty="0">
                <a:solidFill>
                  <a:srgbClr val="FFFFFF"/>
                </a:solidFill>
              </a:rPr>
              <a:t>at their start positions (and runners </a:t>
            </a:r>
            <a:r>
              <a:rPr lang="en-US" dirty="0" smtClean="0">
                <a:solidFill>
                  <a:srgbClr val="FFFFFF"/>
                </a:solidFill>
              </a:rPr>
              <a:t>at the </a:t>
            </a:r>
            <a:r>
              <a:rPr lang="en-US" dirty="0" smtClean="0">
                <a:solidFill>
                  <a:srgbClr val="FFFFFF"/>
                </a:solidFill>
              </a:rPr>
              <a:t>start line</a:t>
            </a:r>
            <a:r>
              <a:rPr lang="en-US" dirty="0">
                <a:solidFill>
                  <a:srgbClr val="FFFFFF"/>
                </a:solidFill>
              </a:rPr>
              <a:t>) </a:t>
            </a:r>
            <a:r>
              <a:rPr lang="en-US" dirty="0" smtClean="0">
                <a:solidFill>
                  <a:srgbClr val="FFFFFF"/>
                </a:solidFill>
              </a:rPr>
              <a:t>two </a:t>
            </a:r>
            <a:r>
              <a:rPr lang="en-US" dirty="0">
                <a:solidFill>
                  <a:srgbClr val="FFFFFF"/>
                </a:solidFill>
              </a:rPr>
              <a:t>minutes before the starting time of their </a:t>
            </a:r>
            <a:r>
              <a:rPr lang="en-US" dirty="0" smtClean="0">
                <a:solidFill>
                  <a:srgbClr val="FFFFFF"/>
                </a:solidFill>
              </a:rPr>
              <a:t>race</a:t>
            </a:r>
          </a:p>
          <a:p>
            <a:r>
              <a:rPr lang="en-US" dirty="0" smtClean="0">
                <a:solidFill>
                  <a:srgbClr val="FFFFFF"/>
                </a:solidFill>
              </a:rPr>
              <a:t>2 minutes to the start – Starter </a:t>
            </a:r>
            <a:r>
              <a:rPr lang="en-US" dirty="0" smtClean="0">
                <a:solidFill>
                  <a:srgbClr val="FFFFFF"/>
                </a:solidFill>
              </a:rPr>
              <a:t>says:</a:t>
            </a:r>
            <a:r>
              <a:rPr lang="en-US" dirty="0" smtClean="0">
                <a:solidFill>
                  <a:srgbClr val="FFFFFF"/>
                </a:solidFill>
              </a:rPr>
              <a:t> </a:t>
            </a:r>
            <a:r>
              <a:rPr lang="en-US" dirty="0">
                <a:solidFill>
                  <a:srgbClr val="FFFFFF"/>
                </a:solidFill>
              </a:rPr>
              <a:t>“Two </a:t>
            </a:r>
            <a:r>
              <a:rPr lang="en-US" dirty="0" smtClean="0">
                <a:solidFill>
                  <a:srgbClr val="FFFFFF"/>
                </a:solidFill>
              </a:rPr>
              <a:t>minutes!” </a:t>
            </a:r>
          </a:p>
          <a:p>
            <a:r>
              <a:rPr lang="en-US" dirty="0" smtClean="0">
                <a:solidFill>
                  <a:srgbClr val="FFFFFF"/>
                </a:solidFill>
              </a:rPr>
              <a:t>1 minute </a:t>
            </a:r>
            <a:r>
              <a:rPr lang="en-US" dirty="0">
                <a:solidFill>
                  <a:srgbClr val="FFFFFF"/>
                </a:solidFill>
              </a:rPr>
              <a:t>to the start – </a:t>
            </a:r>
            <a:r>
              <a:rPr lang="en-US" dirty="0" smtClean="0">
                <a:solidFill>
                  <a:srgbClr val="FFFFFF"/>
                </a:solidFill>
              </a:rPr>
              <a:t> Starter </a:t>
            </a:r>
            <a:r>
              <a:rPr lang="en-US" dirty="0">
                <a:solidFill>
                  <a:srgbClr val="FFFFFF"/>
                </a:solidFill>
              </a:rPr>
              <a:t>says: </a:t>
            </a:r>
            <a:r>
              <a:rPr lang="en-US" dirty="0" smtClean="0">
                <a:solidFill>
                  <a:srgbClr val="FFFFFF"/>
                </a:solidFill>
              </a:rPr>
              <a:t>“One minute!</a:t>
            </a:r>
            <a:r>
              <a:rPr lang="en-US" dirty="0">
                <a:solidFill>
                  <a:srgbClr val="FFFFFF"/>
                </a:solidFill>
              </a:rPr>
              <a:t>” </a:t>
            </a:r>
          </a:p>
          <a:p>
            <a:r>
              <a:rPr lang="en-US" dirty="0" smtClean="0">
                <a:solidFill>
                  <a:srgbClr val="FFFFFF"/>
                </a:solidFill>
              </a:rPr>
              <a:t>30 </a:t>
            </a:r>
            <a:r>
              <a:rPr lang="en-US" dirty="0">
                <a:solidFill>
                  <a:srgbClr val="FFFFFF"/>
                </a:solidFill>
              </a:rPr>
              <a:t>seconds to the </a:t>
            </a:r>
            <a:r>
              <a:rPr lang="en-US" dirty="0" smtClean="0">
                <a:solidFill>
                  <a:srgbClr val="FFFFFF"/>
                </a:solidFill>
              </a:rPr>
              <a:t>start - </a:t>
            </a:r>
            <a:r>
              <a:rPr lang="en-US" dirty="0">
                <a:solidFill>
                  <a:srgbClr val="FFFFFF"/>
                </a:solidFill>
              </a:rPr>
              <a:t>the Starter </a:t>
            </a:r>
            <a:r>
              <a:rPr lang="en-US" dirty="0" smtClean="0">
                <a:solidFill>
                  <a:srgbClr val="FFFFFF"/>
                </a:solidFill>
              </a:rPr>
              <a:t>says: “</a:t>
            </a:r>
            <a:r>
              <a:rPr lang="en-US" dirty="0">
                <a:solidFill>
                  <a:srgbClr val="FFFFFF"/>
                </a:solidFill>
              </a:rPr>
              <a:t>Get ready</a:t>
            </a:r>
            <a:r>
              <a:rPr lang="en-US" dirty="0" smtClean="0">
                <a:solidFill>
                  <a:srgbClr val="FFFFFF"/>
                </a:solidFill>
              </a:rPr>
              <a:t>!”</a:t>
            </a:r>
          </a:p>
          <a:p>
            <a:pPr marL="0" indent="0">
              <a:buNone/>
            </a:pPr>
            <a:r>
              <a:rPr lang="en-US" dirty="0" smtClean="0">
                <a:solidFill>
                  <a:srgbClr val="FFFFFF"/>
                </a:solidFill>
              </a:rPr>
              <a:t>Starter can then start the race at any time</a:t>
            </a:r>
            <a:endParaRPr lang="en-US" dirty="0" smtClean="0">
              <a:solidFill>
                <a:srgbClr val="FFFFFF"/>
              </a:solidFill>
            </a:endParaRPr>
          </a:p>
          <a:p>
            <a:pPr>
              <a:buFont typeface="Wingdings" panose="05000000000000000000" pitchFamily="2" charset="2"/>
              <a:buChar char="Ø"/>
            </a:pPr>
            <a:r>
              <a:rPr lang="en-US" dirty="0" smtClean="0">
                <a:solidFill>
                  <a:srgbClr val="FFFFFF"/>
                </a:solidFill>
              </a:rPr>
              <a:t>the </a:t>
            </a:r>
            <a:r>
              <a:rPr lang="en-US" dirty="0">
                <a:solidFill>
                  <a:srgbClr val="FFFFFF"/>
                </a:solidFill>
              </a:rPr>
              <a:t>Starter shall say </a:t>
            </a:r>
            <a:r>
              <a:rPr lang="en-US" u="sng" dirty="0">
                <a:solidFill>
                  <a:srgbClr val="FFFFFF"/>
                </a:solidFill>
              </a:rPr>
              <a:t>“Attention!” </a:t>
            </a:r>
            <a:r>
              <a:rPr lang="en-US" dirty="0">
                <a:solidFill>
                  <a:srgbClr val="FFFFFF"/>
                </a:solidFill>
              </a:rPr>
              <a:t>and shall then raise a red flag to the vertical position above his head. </a:t>
            </a:r>
            <a:endParaRPr lang="en-US" dirty="0" smtClean="0">
              <a:solidFill>
                <a:srgbClr val="FFFFFF"/>
              </a:solidFill>
            </a:endParaRPr>
          </a:p>
          <a:p>
            <a:r>
              <a:rPr lang="en-US" b="1" u="sng" dirty="0" smtClean="0">
                <a:solidFill>
                  <a:srgbClr val="FFFFFF"/>
                </a:solidFill>
              </a:rPr>
              <a:t>Start Signal </a:t>
            </a:r>
            <a:r>
              <a:rPr lang="en-US" dirty="0" smtClean="0">
                <a:solidFill>
                  <a:srgbClr val="FFFFFF"/>
                </a:solidFill>
              </a:rPr>
              <a:t>- After </a:t>
            </a:r>
            <a:r>
              <a:rPr lang="en-US" dirty="0">
                <a:solidFill>
                  <a:srgbClr val="FFFFFF"/>
                </a:solidFill>
              </a:rPr>
              <a:t>a clear pause, the Starter </a:t>
            </a:r>
            <a:r>
              <a:rPr lang="en-US" dirty="0" smtClean="0">
                <a:solidFill>
                  <a:srgbClr val="FFFFFF"/>
                </a:solidFill>
              </a:rPr>
              <a:t>will drop the </a:t>
            </a:r>
            <a:r>
              <a:rPr lang="en-US" dirty="0">
                <a:solidFill>
                  <a:srgbClr val="FFFFFF"/>
                </a:solidFill>
              </a:rPr>
              <a:t>red flag, </a:t>
            </a:r>
            <a:r>
              <a:rPr lang="en-US" dirty="0" smtClean="0">
                <a:solidFill>
                  <a:srgbClr val="FFFFFF"/>
                </a:solidFill>
              </a:rPr>
              <a:t>and sound a </a:t>
            </a:r>
            <a:r>
              <a:rPr lang="en-US" dirty="0">
                <a:solidFill>
                  <a:srgbClr val="FFFFFF"/>
                </a:solidFill>
              </a:rPr>
              <a:t>hooter in one long blast. </a:t>
            </a:r>
            <a:r>
              <a:rPr lang="en-US" dirty="0" smtClean="0">
                <a:solidFill>
                  <a:srgbClr val="FFFFFF"/>
                </a:solidFill>
              </a:rPr>
              <a:t>The signal to startt6will </a:t>
            </a:r>
            <a:r>
              <a:rPr lang="en-US" dirty="0">
                <a:solidFill>
                  <a:srgbClr val="FFFFFF"/>
                </a:solidFill>
              </a:rPr>
              <a:t>be the moment </a:t>
            </a:r>
            <a:r>
              <a:rPr lang="en-US" u="sng" dirty="0">
                <a:solidFill>
                  <a:srgbClr val="FFFFFF"/>
                </a:solidFill>
              </a:rPr>
              <a:t>the red flag starts to move downwards.</a:t>
            </a:r>
          </a:p>
          <a:p>
            <a:endParaRPr lang="el-GR" b="1" dirty="0">
              <a:solidFill>
                <a:srgbClr val="FF0000"/>
              </a:solidFill>
            </a:endParaRPr>
          </a:p>
        </p:txBody>
      </p:sp>
      <p:pic>
        <p:nvPicPr>
          <p:cNvPr id="4" name="Picture 3"/>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71487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a:t>
            </a:r>
            <a:r>
              <a:rPr lang="en-US" dirty="0" smtClean="0"/>
              <a:t>FINISH</a:t>
            </a:r>
            <a:endParaRPr lang="el-GR" dirty="0"/>
          </a:p>
        </p:txBody>
      </p:sp>
      <p:sp>
        <p:nvSpPr>
          <p:cNvPr id="3" name="Θέση περιεχομένου 2"/>
          <p:cNvSpPr>
            <a:spLocks noGrp="1"/>
          </p:cNvSpPr>
          <p:nvPr>
            <p:ph idx="1"/>
          </p:nvPr>
        </p:nvSpPr>
        <p:spPr>
          <a:xfrm>
            <a:off x="1979612" y="1988840"/>
            <a:ext cx="9144001" cy="4259560"/>
          </a:xfrm>
        </p:spPr>
        <p:txBody>
          <a:bodyPr>
            <a:normAutofit/>
          </a:bodyPr>
          <a:lstStyle/>
          <a:p>
            <a:pPr marL="0" indent="0">
              <a:buNone/>
            </a:pPr>
            <a:r>
              <a:rPr lang="en-US" dirty="0" smtClean="0">
                <a:solidFill>
                  <a:srgbClr val="FFFFFF"/>
                </a:solidFill>
              </a:rPr>
              <a:t>The Finish at 2016 Asian Beach Games will be as follows:</a:t>
            </a:r>
          </a:p>
          <a:p>
            <a:pPr marL="0" indent="0">
              <a:buNone/>
            </a:pPr>
            <a:endParaRPr lang="en-US" dirty="0">
              <a:solidFill>
                <a:srgbClr val="FFFFFF"/>
              </a:solidFill>
            </a:endParaRPr>
          </a:p>
          <a:p>
            <a:pPr>
              <a:buFont typeface="Wingdings" charset="2"/>
              <a:buChar char="u"/>
            </a:pPr>
            <a:r>
              <a:rPr lang="en-US" dirty="0" smtClean="0">
                <a:solidFill>
                  <a:srgbClr val="FFFFFF"/>
                </a:solidFill>
              </a:rPr>
              <a:t>Each Runner has a designated </a:t>
            </a:r>
            <a:r>
              <a:rPr lang="en-US" dirty="0" err="1" smtClean="0">
                <a:solidFill>
                  <a:srgbClr val="FFFFFF"/>
                </a:solidFill>
              </a:rPr>
              <a:t>coloured</a:t>
            </a:r>
            <a:r>
              <a:rPr lang="en-US" dirty="0" smtClean="0">
                <a:solidFill>
                  <a:srgbClr val="FFFFFF"/>
                </a:solidFill>
              </a:rPr>
              <a:t> flag standing in the sand on the Finish Line.</a:t>
            </a:r>
          </a:p>
          <a:p>
            <a:pPr>
              <a:buFont typeface="Wingdings" charset="2"/>
              <a:buChar char="u"/>
            </a:pPr>
            <a:r>
              <a:rPr lang="en-US" dirty="0" smtClean="0">
                <a:solidFill>
                  <a:srgbClr val="FFFFFF"/>
                </a:solidFill>
              </a:rPr>
              <a:t>The runner must run to the Finish Line and pick up the flag.</a:t>
            </a:r>
          </a:p>
          <a:p>
            <a:pPr>
              <a:buFont typeface="Wingdings" charset="2"/>
              <a:buChar char="u"/>
            </a:pPr>
            <a:r>
              <a:rPr lang="en-US" dirty="0" smtClean="0">
                <a:solidFill>
                  <a:srgbClr val="FFFFFF"/>
                </a:solidFill>
              </a:rPr>
              <a:t>The first runner to pick up their flag is the winner.</a:t>
            </a:r>
          </a:p>
          <a:p>
            <a:pPr marL="0" indent="0">
              <a:buNone/>
            </a:pPr>
            <a:endParaRPr lang="en-US" b="1" dirty="0">
              <a:solidFill>
                <a:srgbClr val="FFFFFF"/>
              </a:solidFill>
            </a:endParaRPr>
          </a:p>
          <a:p>
            <a:endParaRPr lang="el-GR" b="1" dirty="0">
              <a:solidFill>
                <a:srgbClr val="FFFFFF"/>
              </a:solidFill>
            </a:endParaRPr>
          </a:p>
        </p:txBody>
      </p:sp>
      <p:pic>
        <p:nvPicPr>
          <p:cNvPr id="4" name="Picture 3"/>
          <p:cNvPicPr>
            <a:picLocks noChangeAspect="1"/>
          </p:cNvPicPr>
          <p:nvPr/>
        </p:nvPicPr>
        <p:blipFill>
          <a:blip r:embed="rId2"/>
          <a:stretch>
            <a:fillRect/>
          </a:stretch>
        </p:blipFill>
        <p:spPr>
          <a:xfrm>
            <a:off x="10027564" y="13242"/>
            <a:ext cx="2161261" cy="1392684"/>
          </a:xfrm>
          <a:prstGeom prst="rect">
            <a:avLst/>
          </a:prstGeom>
        </p:spPr>
      </p:pic>
      <p:cxnSp>
        <p:nvCxnSpPr>
          <p:cNvPr id="5" name="Straight Connector 4"/>
          <p:cNvCxnSpPr/>
          <p:nvPr/>
        </p:nvCxnSpPr>
        <p:spPr>
          <a:xfrm>
            <a:off x="9550796" y="4653136"/>
            <a:ext cx="0" cy="1257300"/>
          </a:xfrm>
          <a:prstGeom prst="line">
            <a:avLst/>
          </a:prstGeom>
        </p:spPr>
        <p:style>
          <a:lnRef idx="2">
            <a:schemeClr val="accent1"/>
          </a:lnRef>
          <a:fillRef idx="0">
            <a:schemeClr val="accent1"/>
          </a:fillRef>
          <a:effectRef idx="1">
            <a:schemeClr val="accent1"/>
          </a:effectRef>
          <a:fontRef idx="minor">
            <a:schemeClr val="tx1"/>
          </a:fontRef>
        </p:style>
      </p:cxnSp>
      <p:sp>
        <p:nvSpPr>
          <p:cNvPr id="6" name="Wave 5"/>
          <p:cNvSpPr/>
          <p:nvPr/>
        </p:nvSpPr>
        <p:spPr>
          <a:xfrm>
            <a:off x="9550796" y="4653136"/>
            <a:ext cx="1028700" cy="685800"/>
          </a:xfrm>
          <a:prstGeom prst="wav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557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5400" dirty="0" smtClean="0">
                <a:solidFill>
                  <a:srgbClr val="FF0000"/>
                </a:solidFill>
              </a:rPr>
              <a:t>       PENALTIES!</a:t>
            </a:r>
            <a:endParaRPr lang="el-GR" sz="5400" dirty="0">
              <a:solidFill>
                <a:srgbClr val="FF0000"/>
              </a:solidFill>
            </a:endParaRPr>
          </a:p>
        </p:txBody>
      </p:sp>
      <p:sp>
        <p:nvSpPr>
          <p:cNvPr id="3" name="Θέση περιεχομένου 2"/>
          <p:cNvSpPr>
            <a:spLocks noGrp="1"/>
          </p:cNvSpPr>
          <p:nvPr>
            <p:ph sz="half" idx="1"/>
          </p:nvPr>
        </p:nvSpPr>
        <p:spPr/>
        <p:txBody>
          <a:bodyPr>
            <a:normAutofit fontScale="40000" lnSpcReduction="20000"/>
          </a:bodyPr>
          <a:lstStyle/>
          <a:p>
            <a:endParaRPr lang="en-US" sz="2000" dirty="0" smtClean="0"/>
          </a:p>
          <a:p>
            <a:endParaRPr lang="en-US" dirty="0" smtClean="0"/>
          </a:p>
          <a:p>
            <a:pPr marL="0" indent="0">
              <a:buNone/>
            </a:pPr>
            <a:endParaRPr lang="en-US" dirty="0"/>
          </a:p>
          <a:p>
            <a:pPr>
              <a:buFont typeface="Wingdings" panose="05000000000000000000" pitchFamily="2" charset="2"/>
              <a:buChar char="Ø"/>
            </a:pPr>
            <a:r>
              <a:rPr lang="en-US" sz="8000" u="sng" dirty="0" smtClean="0">
                <a:solidFill>
                  <a:srgbClr val="FFFFFF"/>
                </a:solidFill>
              </a:rPr>
              <a:t>TURNING POINTS</a:t>
            </a:r>
          </a:p>
          <a:p>
            <a:r>
              <a:rPr lang="en-US" sz="6200" dirty="0">
                <a:solidFill>
                  <a:srgbClr val="FFFFFF"/>
                </a:solidFill>
              </a:rPr>
              <a:t>When turning around the buoys</a:t>
            </a:r>
            <a:r>
              <a:rPr lang="en-US" sz="6200" dirty="0">
                <a:solidFill>
                  <a:srgbClr val="FFFFFF"/>
                </a:solidFill>
              </a:rPr>
              <a:t>, the keel of the boat must pass around the designated side of the </a:t>
            </a:r>
            <a:r>
              <a:rPr lang="en-US" sz="6200" dirty="0" smtClean="0">
                <a:solidFill>
                  <a:srgbClr val="FFFFFF"/>
                </a:solidFill>
              </a:rPr>
              <a:t>buoy. </a:t>
            </a:r>
            <a:r>
              <a:rPr lang="en-US" sz="6200" dirty="0">
                <a:solidFill>
                  <a:srgbClr val="FFFFFF"/>
                </a:solidFill>
              </a:rPr>
              <a:t>C</a:t>
            </a:r>
            <a:r>
              <a:rPr lang="en-US" sz="6200" dirty="0" smtClean="0">
                <a:solidFill>
                  <a:srgbClr val="FFFFFF"/>
                </a:solidFill>
              </a:rPr>
              <a:t>rews </a:t>
            </a:r>
            <a:r>
              <a:rPr lang="en-US" sz="6200" dirty="0">
                <a:solidFill>
                  <a:srgbClr val="FFFFFF"/>
                </a:solidFill>
              </a:rPr>
              <a:t>are permitted to touch the turning buoys with their boat or </a:t>
            </a:r>
            <a:r>
              <a:rPr lang="en-US" sz="6200" dirty="0" smtClean="0">
                <a:solidFill>
                  <a:srgbClr val="FFFFFF"/>
                </a:solidFill>
              </a:rPr>
              <a:t>oars</a:t>
            </a:r>
            <a:r>
              <a:rPr lang="en-US" sz="8000" dirty="0">
                <a:solidFill>
                  <a:srgbClr val="FFFFFF"/>
                </a:solidFill>
              </a:rPr>
              <a:t>.</a:t>
            </a:r>
            <a:endParaRPr lang="el-GR" sz="8000" dirty="0">
              <a:solidFill>
                <a:srgbClr val="FFFFFF"/>
              </a:solidFill>
            </a:endParaRPr>
          </a:p>
        </p:txBody>
      </p:sp>
      <p:sp>
        <p:nvSpPr>
          <p:cNvPr id="4" name="Θέση περιεχομένου 3"/>
          <p:cNvSpPr>
            <a:spLocks noGrp="1"/>
          </p:cNvSpPr>
          <p:nvPr>
            <p:ph sz="half" idx="2"/>
          </p:nvPr>
        </p:nvSpPr>
        <p:spPr>
          <a:xfrm>
            <a:off x="6704015" y="2492896"/>
            <a:ext cx="4419600" cy="2736304"/>
          </a:xfrm>
        </p:spPr>
        <p:txBody>
          <a:bodyPr>
            <a:normAutofit fontScale="40000" lnSpcReduction="200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8000" b="1" u="sng" dirty="0" smtClean="0"/>
              <a:t>INTERFERENCE</a:t>
            </a:r>
          </a:p>
          <a:p>
            <a:r>
              <a:rPr lang="en-US" sz="6200" dirty="0" smtClean="0">
                <a:solidFill>
                  <a:srgbClr val="FFFFFF"/>
                </a:solidFill>
              </a:rPr>
              <a:t>Umpire </a:t>
            </a:r>
            <a:r>
              <a:rPr lang="en-US" sz="6200" dirty="0">
                <a:solidFill>
                  <a:srgbClr val="FFFFFF"/>
                </a:solidFill>
              </a:rPr>
              <a:t>may exclude the crew </a:t>
            </a:r>
            <a:r>
              <a:rPr lang="en-US" sz="6200" b="1" u="sng" dirty="0" smtClean="0">
                <a:solidFill>
                  <a:srgbClr val="FFFFFF"/>
                </a:solidFill>
              </a:rPr>
              <a:t>OR</a:t>
            </a:r>
            <a:r>
              <a:rPr lang="en-US" sz="6200" dirty="0" smtClean="0">
                <a:solidFill>
                  <a:srgbClr val="FFFFFF"/>
                </a:solidFill>
              </a:rPr>
              <a:t> may </a:t>
            </a:r>
            <a:r>
              <a:rPr lang="en-US" sz="6200" dirty="0">
                <a:solidFill>
                  <a:srgbClr val="FFFFFF"/>
                </a:solidFill>
              </a:rPr>
              <a:t>award a time penalty of 5 </a:t>
            </a:r>
            <a:r>
              <a:rPr lang="en-US" sz="6200" dirty="0" smtClean="0">
                <a:solidFill>
                  <a:srgbClr val="FFFFFF"/>
                </a:solidFill>
              </a:rPr>
              <a:t>seconds if the crew causes interference to another crew.</a:t>
            </a:r>
            <a:endParaRPr lang="en-US" sz="6200" dirty="0" smtClean="0">
              <a:solidFill>
                <a:srgbClr val="FFFFFF"/>
              </a:solidFill>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1964" y="260648"/>
            <a:ext cx="2304256" cy="1440159"/>
          </a:xfrm>
          <a:prstGeom prst="rect">
            <a:avLst/>
          </a:prstGeom>
        </p:spPr>
      </p:pic>
    </p:spTree>
    <p:extLst>
      <p:ext uri="{BB962C8B-B14F-4D97-AF65-F5344CB8AC3E}">
        <p14:creationId xmlns:p14="http://schemas.microsoft.com/office/powerpoint/2010/main" val="145597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astal qua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08"/>
            <a:ext cx="8756079" cy="5362374"/>
          </a:xfrm>
          <a:prstGeom prst="rect">
            <a:avLst/>
          </a:prstGeom>
        </p:spPr>
      </p:pic>
      <p:sp>
        <p:nvSpPr>
          <p:cNvPr id="4" name="TextBox 3"/>
          <p:cNvSpPr txBox="1"/>
          <p:nvPr/>
        </p:nvSpPr>
        <p:spPr>
          <a:xfrm>
            <a:off x="1413892" y="5517232"/>
            <a:ext cx="7378342" cy="830997"/>
          </a:xfrm>
          <a:prstGeom prst="rect">
            <a:avLst/>
          </a:prstGeom>
          <a:noFill/>
        </p:spPr>
        <p:txBody>
          <a:bodyPr wrap="none" rtlCol="0">
            <a:spAutoFit/>
          </a:bodyPr>
          <a:lstStyle/>
          <a:p>
            <a:pPr algn="ctr"/>
            <a:r>
              <a:rPr lang="en-US" sz="4800" dirty="0" smtClean="0"/>
              <a:t>Come and Row With Us!</a:t>
            </a:r>
            <a:endParaRPr lang="en-US" sz="4800" dirty="0"/>
          </a:p>
        </p:txBody>
      </p:sp>
    </p:spTree>
    <p:extLst>
      <p:ext uri="{BB962C8B-B14F-4D97-AF65-F5344CB8AC3E}">
        <p14:creationId xmlns:p14="http://schemas.microsoft.com/office/powerpoint/2010/main" val="276669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979612" y="381000"/>
            <a:ext cx="9144001" cy="599728"/>
          </a:xfrm>
        </p:spPr>
        <p:txBody>
          <a:bodyPr/>
          <a:lstStyle/>
          <a:p>
            <a:r>
              <a:rPr lang="en-US" dirty="0" smtClean="0"/>
              <a:t>Beach Sprint Course – 3 sections:</a:t>
            </a:r>
            <a:endParaRPr lang="el-GR" dirty="0"/>
          </a:p>
        </p:txBody>
      </p:sp>
      <p:sp>
        <p:nvSpPr>
          <p:cNvPr id="14" name="Σύμβολο κράτησης θέσης περιεχομένου 13"/>
          <p:cNvSpPr>
            <a:spLocks noGrp="1"/>
          </p:cNvSpPr>
          <p:nvPr>
            <p:ph idx="1"/>
          </p:nvPr>
        </p:nvSpPr>
        <p:spPr>
          <a:xfrm>
            <a:off x="1979612" y="1124744"/>
            <a:ext cx="9144001" cy="5400600"/>
          </a:xfrm>
        </p:spPr>
        <p:txBody>
          <a:bodyPr>
            <a:normAutofit/>
          </a:bodyPr>
          <a:lstStyle/>
          <a:p>
            <a:pPr marL="0" indent="0">
              <a:buNone/>
            </a:pPr>
            <a:r>
              <a:rPr lang="en-US" dirty="0"/>
              <a:t> • The first </a:t>
            </a:r>
            <a:r>
              <a:rPr lang="en-US" dirty="0" smtClean="0"/>
              <a:t>section (run) :</a:t>
            </a:r>
          </a:p>
          <a:p>
            <a:pPr lvl="1"/>
            <a:r>
              <a:rPr lang="en-US" dirty="0" smtClean="0">
                <a:solidFill>
                  <a:srgbClr val="FFFFFF"/>
                </a:solidFill>
              </a:rPr>
              <a:t>One rower from each runs from the start</a:t>
            </a:r>
            <a:r>
              <a:rPr lang="en-US" dirty="0">
                <a:solidFill>
                  <a:srgbClr val="FFFFFF"/>
                </a:solidFill>
              </a:rPr>
              <a:t> </a:t>
            </a:r>
            <a:r>
              <a:rPr lang="en-US" dirty="0" smtClean="0">
                <a:solidFill>
                  <a:srgbClr val="FFFFFF"/>
                </a:solidFill>
              </a:rPr>
              <a:t>line on the beach </a:t>
            </a:r>
            <a:r>
              <a:rPr lang="en-US" dirty="0">
                <a:solidFill>
                  <a:srgbClr val="FFFFFF"/>
                </a:solidFill>
              </a:rPr>
              <a:t>to </a:t>
            </a:r>
            <a:r>
              <a:rPr lang="en-US" dirty="0" smtClean="0">
                <a:solidFill>
                  <a:srgbClr val="FFFFFF"/>
                </a:solidFill>
              </a:rPr>
              <a:t>their boat at the </a:t>
            </a:r>
            <a:r>
              <a:rPr lang="en-US" dirty="0">
                <a:solidFill>
                  <a:srgbClr val="FFFFFF"/>
                </a:solidFill>
              </a:rPr>
              <a:t>water edge, a distance of </a:t>
            </a:r>
            <a:r>
              <a:rPr lang="en-US" dirty="0" smtClean="0">
                <a:solidFill>
                  <a:srgbClr val="FFFFFF"/>
                </a:solidFill>
              </a:rPr>
              <a:t>approximately </a:t>
            </a:r>
            <a:r>
              <a:rPr lang="en-US" dirty="0" smtClean="0">
                <a:solidFill>
                  <a:srgbClr val="FFFFFF"/>
                </a:solidFill>
              </a:rPr>
              <a:t>30 - 50 </a:t>
            </a:r>
            <a:r>
              <a:rPr lang="en-US" dirty="0" err="1">
                <a:solidFill>
                  <a:srgbClr val="FFFFFF"/>
                </a:solidFill>
              </a:rPr>
              <a:t>metres</a:t>
            </a:r>
            <a:endParaRPr lang="en-US" dirty="0">
              <a:solidFill>
                <a:srgbClr val="FFFFFF"/>
              </a:solidFill>
            </a:endParaRPr>
          </a:p>
          <a:p>
            <a:pPr marL="0" indent="0">
              <a:buNone/>
            </a:pPr>
            <a:r>
              <a:rPr lang="en-US" dirty="0" smtClean="0">
                <a:solidFill>
                  <a:srgbClr val="FFFFFF"/>
                </a:solidFill>
              </a:rPr>
              <a:t>• </a:t>
            </a:r>
            <a:r>
              <a:rPr lang="en-US" dirty="0">
                <a:solidFill>
                  <a:srgbClr val="FFFFFF"/>
                </a:solidFill>
              </a:rPr>
              <a:t>The second </a:t>
            </a:r>
            <a:r>
              <a:rPr lang="en-US" dirty="0" smtClean="0">
                <a:solidFill>
                  <a:srgbClr val="FFFFFF"/>
                </a:solidFill>
              </a:rPr>
              <a:t>section (row) :</a:t>
            </a:r>
          </a:p>
          <a:p>
            <a:pPr lvl="1"/>
            <a:r>
              <a:rPr lang="en-US" dirty="0" smtClean="0">
                <a:solidFill>
                  <a:srgbClr val="FFFFFF"/>
                </a:solidFill>
              </a:rPr>
              <a:t>for </a:t>
            </a:r>
            <a:r>
              <a:rPr lang="en-US" dirty="0">
                <a:solidFill>
                  <a:srgbClr val="FFFFFF"/>
                </a:solidFill>
              </a:rPr>
              <a:t>each lane, a series of 3 lane buoys in each racing lane, the first buoy positioned approximately </a:t>
            </a:r>
            <a:r>
              <a:rPr lang="en-US" dirty="0" smtClean="0">
                <a:solidFill>
                  <a:srgbClr val="FFFFFF"/>
                </a:solidFill>
              </a:rPr>
              <a:t>85 </a:t>
            </a:r>
            <a:r>
              <a:rPr lang="en-US" dirty="0" err="1">
                <a:solidFill>
                  <a:srgbClr val="FFFFFF"/>
                </a:solidFill>
              </a:rPr>
              <a:t>metres</a:t>
            </a:r>
            <a:r>
              <a:rPr lang="en-US" dirty="0">
                <a:solidFill>
                  <a:srgbClr val="FFFFFF"/>
                </a:solidFill>
              </a:rPr>
              <a:t> from the water edge, the second buoy a further 85 </a:t>
            </a:r>
            <a:r>
              <a:rPr lang="en-US" dirty="0" err="1">
                <a:solidFill>
                  <a:srgbClr val="FFFFFF"/>
                </a:solidFill>
              </a:rPr>
              <a:t>metres</a:t>
            </a:r>
            <a:r>
              <a:rPr lang="en-US" dirty="0">
                <a:solidFill>
                  <a:srgbClr val="FFFFFF"/>
                </a:solidFill>
              </a:rPr>
              <a:t> out and the third buoy a further 85 </a:t>
            </a:r>
            <a:r>
              <a:rPr lang="en-US" dirty="0" err="1">
                <a:solidFill>
                  <a:srgbClr val="FFFFFF"/>
                </a:solidFill>
              </a:rPr>
              <a:t>metres</a:t>
            </a:r>
            <a:r>
              <a:rPr lang="en-US" dirty="0">
                <a:solidFill>
                  <a:srgbClr val="FFFFFF"/>
                </a:solidFill>
              </a:rPr>
              <a:t> out, all in a straight line. </a:t>
            </a:r>
            <a:endParaRPr lang="en-US" dirty="0" smtClean="0">
              <a:solidFill>
                <a:srgbClr val="FFFFFF"/>
              </a:solidFill>
            </a:endParaRPr>
          </a:p>
          <a:p>
            <a:pPr lvl="1"/>
            <a:r>
              <a:rPr lang="en-US" dirty="0" smtClean="0">
                <a:solidFill>
                  <a:srgbClr val="FFFFFF"/>
                </a:solidFill>
              </a:rPr>
              <a:t>The </a:t>
            </a:r>
            <a:r>
              <a:rPr lang="en-US" dirty="0">
                <a:solidFill>
                  <a:srgbClr val="FFFFFF"/>
                </a:solidFill>
              </a:rPr>
              <a:t>number of </a:t>
            </a:r>
            <a:r>
              <a:rPr lang="en-US" dirty="0" smtClean="0">
                <a:solidFill>
                  <a:srgbClr val="FFFFFF"/>
                </a:solidFill>
              </a:rPr>
              <a:t>racing lanes shall </a:t>
            </a:r>
            <a:r>
              <a:rPr lang="en-US" dirty="0">
                <a:solidFill>
                  <a:srgbClr val="FFFFFF"/>
                </a:solidFill>
              </a:rPr>
              <a:t>depend on the nature of the event, </a:t>
            </a:r>
            <a:r>
              <a:rPr lang="en-US" dirty="0" smtClean="0">
                <a:solidFill>
                  <a:srgbClr val="FFFFFF"/>
                </a:solidFill>
              </a:rPr>
              <a:t>but shall </a:t>
            </a:r>
            <a:r>
              <a:rPr lang="en-US" dirty="0">
                <a:solidFill>
                  <a:srgbClr val="FFFFFF"/>
                </a:solidFill>
              </a:rPr>
              <a:t>be </a:t>
            </a:r>
            <a:r>
              <a:rPr lang="en-US" dirty="0" smtClean="0">
                <a:solidFill>
                  <a:srgbClr val="FFFFFF"/>
                </a:solidFill>
              </a:rPr>
              <a:t>normally two or three lanes only.</a:t>
            </a:r>
          </a:p>
          <a:p>
            <a:pPr lvl="1"/>
            <a:r>
              <a:rPr lang="en-US" dirty="0" smtClean="0">
                <a:solidFill>
                  <a:srgbClr val="FFFFFF"/>
                </a:solidFill>
              </a:rPr>
              <a:t>Each crew must “slalom” out around the first two buoys to the third buoy, turn around the third buoy and race directly back to the beach.</a:t>
            </a:r>
            <a:endParaRPr lang="en-US" dirty="0">
              <a:solidFill>
                <a:srgbClr val="FFFFFF"/>
              </a:solidFill>
            </a:endParaRPr>
          </a:p>
          <a:p>
            <a:pPr marL="0" indent="0">
              <a:buNone/>
            </a:pPr>
            <a:r>
              <a:rPr lang="en-US" dirty="0" smtClean="0">
                <a:solidFill>
                  <a:srgbClr val="FFFFFF"/>
                </a:solidFill>
              </a:rPr>
              <a:t>• </a:t>
            </a:r>
            <a:r>
              <a:rPr lang="en-US" dirty="0">
                <a:solidFill>
                  <a:srgbClr val="FFFFFF"/>
                </a:solidFill>
              </a:rPr>
              <a:t>The third </a:t>
            </a:r>
            <a:r>
              <a:rPr lang="en-US" dirty="0" smtClean="0">
                <a:solidFill>
                  <a:srgbClr val="FFFFFF"/>
                </a:solidFill>
              </a:rPr>
              <a:t>section (run):</a:t>
            </a:r>
          </a:p>
          <a:p>
            <a:pPr lvl="1"/>
            <a:r>
              <a:rPr lang="en-US" dirty="0" smtClean="0">
                <a:solidFill>
                  <a:srgbClr val="FFFFFF"/>
                </a:solidFill>
              </a:rPr>
              <a:t>One rower from each crew jumps out of the boat and runs to the finish line on the beach (approximately </a:t>
            </a:r>
            <a:r>
              <a:rPr lang="en-US" dirty="0" smtClean="0">
                <a:solidFill>
                  <a:srgbClr val="FFFFFF"/>
                </a:solidFill>
              </a:rPr>
              <a:t>30 - 50 </a:t>
            </a:r>
            <a:r>
              <a:rPr lang="en-US" dirty="0" err="1" smtClean="0">
                <a:solidFill>
                  <a:srgbClr val="FFFFFF"/>
                </a:solidFill>
              </a:rPr>
              <a:t>metres</a:t>
            </a:r>
            <a:r>
              <a:rPr lang="en-US" dirty="0" smtClean="0">
                <a:solidFill>
                  <a:srgbClr val="FFFFFF"/>
                </a:solidFill>
              </a:rPr>
              <a:t>).</a:t>
            </a:r>
          </a:p>
          <a:p>
            <a:pPr lvl="1"/>
            <a:endParaRPr lang="en-US" dirty="0"/>
          </a:p>
        </p:txBody>
      </p:sp>
      <p:pic>
        <p:nvPicPr>
          <p:cNvPr id="2" name="Picture 1"/>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979612" y="381000"/>
            <a:ext cx="9144001" cy="599728"/>
          </a:xfrm>
        </p:spPr>
        <p:txBody>
          <a:bodyPr/>
          <a:lstStyle/>
          <a:p>
            <a:r>
              <a:rPr lang="en-US" dirty="0" smtClean="0"/>
              <a:t>The Course</a:t>
            </a:r>
            <a:endParaRPr lang="el-GR" dirty="0"/>
          </a:p>
        </p:txBody>
      </p:sp>
      <p:sp>
        <p:nvSpPr>
          <p:cNvPr id="14" name="Σύμβολο κράτησης θέσης περιεχομένου 13"/>
          <p:cNvSpPr>
            <a:spLocks noGrp="1"/>
          </p:cNvSpPr>
          <p:nvPr>
            <p:ph idx="1"/>
          </p:nvPr>
        </p:nvSpPr>
        <p:spPr>
          <a:xfrm>
            <a:off x="1979612" y="1124744"/>
            <a:ext cx="9144001" cy="5400600"/>
          </a:xfrm>
        </p:spPr>
        <p:txBody>
          <a:bodyPr>
            <a:normAutofit/>
          </a:bodyPr>
          <a:lstStyle/>
          <a:p>
            <a:pPr marL="0" indent="0">
              <a:buNone/>
            </a:pPr>
            <a:r>
              <a:rPr lang="en-US" dirty="0"/>
              <a:t> </a:t>
            </a:r>
          </a:p>
        </p:txBody>
      </p:sp>
      <p:pic>
        <p:nvPicPr>
          <p:cNvPr id="4" name="Picture 3"/>
          <p:cNvPicPr/>
          <p:nvPr/>
        </p:nvPicPr>
        <p:blipFill>
          <a:blip r:embed="rId2"/>
          <a:srcRect/>
          <a:stretch>
            <a:fillRect/>
          </a:stretch>
        </p:blipFill>
        <p:spPr bwMode="auto">
          <a:xfrm>
            <a:off x="4150196" y="908720"/>
            <a:ext cx="4257675" cy="56769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9694812" y="29012"/>
            <a:ext cx="2304256" cy="1484828"/>
          </a:xfrm>
          <a:prstGeom prst="rect">
            <a:avLst/>
          </a:prstGeom>
        </p:spPr>
      </p:pic>
    </p:spTree>
    <p:extLst>
      <p:ext uri="{BB962C8B-B14F-4D97-AF65-F5344CB8AC3E}">
        <p14:creationId xmlns:p14="http://schemas.microsoft.com/office/powerpoint/2010/main" val="260494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979613" y="381000"/>
            <a:ext cx="7571183" cy="599728"/>
          </a:xfrm>
        </p:spPr>
        <p:txBody>
          <a:bodyPr>
            <a:normAutofit fontScale="90000"/>
          </a:bodyPr>
          <a:lstStyle/>
          <a:p>
            <a:r>
              <a:rPr lang="en-US" dirty="0" smtClean="0"/>
              <a:t>Beach Sprint Course – The beach start:</a:t>
            </a:r>
            <a:endParaRPr lang="el-GR" dirty="0"/>
          </a:p>
        </p:txBody>
      </p:sp>
      <p:sp>
        <p:nvSpPr>
          <p:cNvPr id="14" name="Σύμβολο κράτησης θέσης περιεχομένου 13"/>
          <p:cNvSpPr>
            <a:spLocks noGrp="1"/>
          </p:cNvSpPr>
          <p:nvPr>
            <p:ph idx="1"/>
          </p:nvPr>
        </p:nvSpPr>
        <p:spPr>
          <a:xfrm>
            <a:off x="1979612" y="1412776"/>
            <a:ext cx="9144001" cy="5112568"/>
          </a:xfrm>
        </p:spPr>
        <p:txBody>
          <a:bodyPr>
            <a:normAutofit/>
          </a:bodyPr>
          <a:lstStyle/>
          <a:p>
            <a:pPr marL="360363" indent="-265113">
              <a:buNone/>
            </a:pPr>
            <a:r>
              <a:rPr lang="en-US" dirty="0"/>
              <a:t> </a:t>
            </a:r>
            <a:r>
              <a:rPr lang="en-US" sz="2000" dirty="0" smtClean="0"/>
              <a:t>•	In crew events, one rower from each crew will start at the start line on the beach.  Other crew members must hold the boat </a:t>
            </a:r>
            <a:r>
              <a:rPr lang="en-US" sz="2000" dirty="0"/>
              <a:t>i</a:t>
            </a:r>
            <a:r>
              <a:rPr lang="en-US" sz="2000" dirty="0" smtClean="0"/>
              <a:t>n </a:t>
            </a:r>
            <a:r>
              <a:rPr lang="en-US" sz="2000" dirty="0" smtClean="0"/>
              <a:t>the water ready to </a:t>
            </a:r>
            <a:r>
              <a:rPr lang="en-US" sz="2000" dirty="0" smtClean="0"/>
              <a:t>start</a:t>
            </a:r>
            <a:r>
              <a:rPr lang="en-US" sz="2000" dirty="0" smtClean="0"/>
              <a:t>, </a:t>
            </a:r>
            <a:r>
              <a:rPr lang="en-US" sz="2000" dirty="0" smtClean="0"/>
              <a:t> </a:t>
            </a:r>
            <a:r>
              <a:rPr lang="en-US" sz="2000" dirty="0" smtClean="0"/>
              <a:t>standing in the water alongside their boat with both feet on the sea bed.</a:t>
            </a:r>
          </a:p>
          <a:p>
            <a:pPr marL="360363" indent="-265113">
              <a:buNone/>
            </a:pPr>
            <a:r>
              <a:rPr lang="en-US" sz="2000" dirty="0" smtClean="0"/>
              <a:t>•	When the start signal is given and the runners start, the other crew members may immediately get into the boat, and be ready to row when the runner arrives at the boat.</a:t>
            </a:r>
          </a:p>
          <a:p>
            <a:pPr marL="360363" indent="-265113">
              <a:buNone/>
            </a:pPr>
            <a:r>
              <a:rPr lang="en-US" sz="2000" u="sng" dirty="0" smtClean="0"/>
              <a:t>Note</a:t>
            </a:r>
            <a:r>
              <a:rPr lang="en-US" sz="2000" dirty="0" smtClean="0"/>
              <a:t>: </a:t>
            </a:r>
            <a:r>
              <a:rPr lang="en-US" sz="2000" dirty="0" err="1" smtClean="0"/>
              <a:t>Ifthe</a:t>
            </a:r>
            <a:r>
              <a:rPr lang="en-US" sz="2000" dirty="0" smtClean="0"/>
              <a:t> runner starts before the start signal, or if </a:t>
            </a:r>
            <a:r>
              <a:rPr lang="en-US" sz="2000" dirty="0" smtClean="0"/>
              <a:t>any crew members start to get into the boat before the start </a:t>
            </a:r>
            <a:r>
              <a:rPr lang="en-US" sz="2000" dirty="0" smtClean="0"/>
              <a:t>signal, </a:t>
            </a:r>
            <a:r>
              <a:rPr lang="en-US" sz="2000" dirty="0" smtClean="0"/>
              <a:t>the crew will be awarded a </a:t>
            </a:r>
            <a:r>
              <a:rPr lang="en-US" sz="2000" b="1" dirty="0" smtClean="0"/>
              <a:t>false start</a:t>
            </a:r>
            <a:r>
              <a:rPr lang="en-US" sz="2000" dirty="0" smtClean="0"/>
              <a:t>. A crew having 2 false starts in the same race will be excluded.</a:t>
            </a:r>
          </a:p>
          <a:p>
            <a:pPr marL="360363" indent="-265113">
              <a:buNone/>
            </a:pPr>
            <a:r>
              <a:rPr lang="en-US" sz="2000" dirty="0" smtClean="0"/>
              <a:t>•	In the solo (C1x), a team member holds the boat while the rower runs from the start line.</a:t>
            </a:r>
          </a:p>
          <a:p>
            <a:pPr marL="360363" indent="-265113">
              <a:buNone/>
            </a:pPr>
            <a:r>
              <a:rPr lang="en-US" sz="2000" u="sng" dirty="0" smtClean="0"/>
              <a:t>Note</a:t>
            </a:r>
            <a:r>
              <a:rPr lang="en-US" sz="2000" dirty="0" smtClean="0"/>
              <a:t>: Teams may provide additional boat handlers to hold the boat or to “catch” the boat when it arrives  back at the beach on the return leg.</a:t>
            </a:r>
            <a:endParaRPr lang="en-US" sz="2000" dirty="0"/>
          </a:p>
        </p:txBody>
      </p:sp>
      <p:pic>
        <p:nvPicPr>
          <p:cNvPr id="4" name="Picture 3"/>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82816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2061964" y="1124744"/>
            <a:ext cx="9144001" cy="599728"/>
          </a:xfrm>
        </p:spPr>
        <p:txBody>
          <a:bodyPr/>
          <a:lstStyle/>
          <a:p>
            <a:r>
              <a:rPr lang="en-US" dirty="0" smtClean="0"/>
              <a:t>The Runner:</a:t>
            </a:r>
            <a:endParaRPr lang="el-GR" dirty="0"/>
          </a:p>
        </p:txBody>
      </p:sp>
      <p:sp>
        <p:nvSpPr>
          <p:cNvPr id="14" name="Σύμβολο κράτησης θέσης περιεχομένου 13"/>
          <p:cNvSpPr>
            <a:spLocks noGrp="1"/>
          </p:cNvSpPr>
          <p:nvPr>
            <p:ph idx="1"/>
          </p:nvPr>
        </p:nvSpPr>
        <p:spPr>
          <a:xfrm>
            <a:off x="1989956" y="2564904"/>
            <a:ext cx="9144001" cy="1944216"/>
          </a:xfrm>
        </p:spPr>
        <p:txBody>
          <a:bodyPr>
            <a:normAutofit/>
          </a:bodyPr>
          <a:lstStyle/>
          <a:p>
            <a:pPr marL="530225" indent="-434975">
              <a:buNone/>
            </a:pPr>
            <a:r>
              <a:rPr lang="en-US" dirty="0"/>
              <a:t> </a:t>
            </a:r>
            <a:r>
              <a:rPr lang="en-US" sz="2000" dirty="0" smtClean="0"/>
              <a:t>•	Any crew </a:t>
            </a:r>
            <a:r>
              <a:rPr lang="en-US" sz="2000" dirty="0"/>
              <a:t>member can be the </a:t>
            </a:r>
            <a:r>
              <a:rPr lang="en-US" sz="2000" dirty="0" smtClean="0"/>
              <a:t>Runner (including the coxswain in coxed boats). It is the choice of each crew in each race.</a:t>
            </a:r>
          </a:p>
          <a:p>
            <a:pPr marL="530225" indent="-434975">
              <a:buNone/>
            </a:pPr>
            <a:r>
              <a:rPr lang="en-US" sz="2000" dirty="0" smtClean="0"/>
              <a:t> •	The runner in each crew can be a different crew member at the start and at the finish.</a:t>
            </a:r>
            <a:endParaRPr lang="en-US" sz="2000" dirty="0"/>
          </a:p>
        </p:txBody>
      </p:sp>
      <p:pic>
        <p:nvPicPr>
          <p:cNvPr id="5" name="Picture 4"/>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4357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smtClean="0"/>
              <a:t>Race Format </a:t>
            </a:r>
            <a:endParaRPr lang="el-GR" dirty="0"/>
          </a:p>
        </p:txBody>
      </p:sp>
      <p:sp>
        <p:nvSpPr>
          <p:cNvPr id="4" name="Θέση περιεχομένου 3"/>
          <p:cNvSpPr>
            <a:spLocks noGrp="1"/>
          </p:cNvSpPr>
          <p:nvPr>
            <p:ph idx="1"/>
          </p:nvPr>
        </p:nvSpPr>
        <p:spPr/>
        <p:txBody>
          <a:bodyPr>
            <a:normAutofit/>
          </a:bodyPr>
          <a:lstStyle/>
          <a:p>
            <a:pPr marL="0" indent="0">
              <a:buNone/>
            </a:pPr>
            <a:endParaRPr lang="en-US" sz="1600" dirty="0" smtClean="0"/>
          </a:p>
          <a:p>
            <a:pPr marL="265113" indent="-265113">
              <a:buNone/>
            </a:pPr>
            <a:r>
              <a:rPr lang="en-US" sz="1600" dirty="0"/>
              <a:t>• </a:t>
            </a:r>
            <a:r>
              <a:rPr lang="en-US" sz="1600" dirty="0" smtClean="0"/>
              <a:t>	</a:t>
            </a:r>
            <a:r>
              <a:rPr lang="en-US" sz="2000" i="1" dirty="0" smtClean="0">
                <a:solidFill>
                  <a:srgbClr val="FFFFFF"/>
                </a:solidFill>
              </a:rPr>
              <a:t>“Slalom </a:t>
            </a:r>
            <a:r>
              <a:rPr lang="en-US" sz="2000" i="1" dirty="0">
                <a:solidFill>
                  <a:srgbClr val="FFFFFF"/>
                </a:solidFill>
              </a:rPr>
              <a:t>out / straight back” </a:t>
            </a:r>
            <a:r>
              <a:rPr lang="en-US" sz="2000" dirty="0">
                <a:solidFill>
                  <a:srgbClr val="FFFFFF"/>
                </a:solidFill>
              </a:rPr>
              <a:t>- When all crews are in their boats they shall race from the beach in a slalom fashion </a:t>
            </a:r>
            <a:r>
              <a:rPr lang="en-US" sz="2000" u="sng" dirty="0">
                <a:solidFill>
                  <a:srgbClr val="FFFFFF"/>
                </a:solidFill>
              </a:rPr>
              <a:t>around</a:t>
            </a:r>
            <a:r>
              <a:rPr lang="en-US" sz="2000" dirty="0">
                <a:solidFill>
                  <a:srgbClr val="FFFFFF"/>
                </a:solidFill>
              </a:rPr>
              <a:t> each of the three buoys in turn in their respective racing lanes, turning around the </a:t>
            </a:r>
            <a:r>
              <a:rPr lang="en-US" sz="2000" dirty="0" smtClean="0">
                <a:solidFill>
                  <a:srgbClr val="FFFFFF"/>
                </a:solidFill>
              </a:rPr>
              <a:t>last (third) </a:t>
            </a:r>
            <a:r>
              <a:rPr lang="en-US" sz="2000" dirty="0">
                <a:solidFill>
                  <a:srgbClr val="FFFFFF"/>
                </a:solidFill>
              </a:rPr>
              <a:t>buoy. After rounding the last buoy they shall then race directly in a straight line back to the designated point on the beach. Crews must ensure that they go around each of the three buoys in turn in the correct direction on the outward sector</a:t>
            </a:r>
            <a:r>
              <a:rPr lang="en-US" sz="2000" dirty="0" smtClean="0">
                <a:solidFill>
                  <a:srgbClr val="FFFFFF"/>
                </a:solidFill>
              </a:rPr>
              <a:t>.</a:t>
            </a:r>
            <a:endParaRPr lang="en-US" sz="2000" dirty="0">
              <a:solidFill>
                <a:srgbClr val="FFFFFF"/>
              </a:solidFill>
            </a:endParaRPr>
          </a:p>
          <a:p>
            <a:pPr marL="0" indent="0">
              <a:buNone/>
            </a:pPr>
            <a:r>
              <a:rPr lang="en-US" sz="2000" dirty="0" smtClean="0">
                <a:solidFill>
                  <a:srgbClr val="FFFFFF"/>
                </a:solidFill>
              </a:rPr>
              <a:t>(</a:t>
            </a:r>
            <a:r>
              <a:rPr lang="en-US" sz="2000" i="1" dirty="0" smtClean="0">
                <a:solidFill>
                  <a:srgbClr val="FFFFFF"/>
                </a:solidFill>
              </a:rPr>
              <a:t>Note: An </a:t>
            </a:r>
            <a:r>
              <a:rPr lang="en-US" sz="2000" i="1" u="sng" dirty="0" smtClean="0">
                <a:solidFill>
                  <a:srgbClr val="FFFFFF"/>
                </a:solidFill>
              </a:rPr>
              <a:t>alternative</a:t>
            </a:r>
            <a:r>
              <a:rPr lang="en-US" sz="2000" i="1" dirty="0" smtClean="0">
                <a:solidFill>
                  <a:srgbClr val="FFFFFF"/>
                </a:solidFill>
              </a:rPr>
              <a:t> </a:t>
            </a:r>
            <a:r>
              <a:rPr lang="en-US" sz="2000" i="1" dirty="0" smtClean="0">
                <a:solidFill>
                  <a:srgbClr val="FFFFFF"/>
                </a:solidFill>
              </a:rPr>
              <a:t>race format is available, where crews “slalom” out and then also “slalom” back again around each buoy on the return leg to the beach, but the format explained above will be used for 2016 Asian Beach Games</a:t>
            </a:r>
            <a:r>
              <a:rPr lang="en-US" sz="2000" dirty="0" smtClean="0">
                <a:solidFill>
                  <a:srgbClr val="FFFFFF"/>
                </a:solidFill>
              </a:rPr>
              <a:t>.)</a:t>
            </a:r>
            <a:endParaRPr lang="el-GR" sz="2000" dirty="0">
              <a:solidFill>
                <a:srgbClr val="FFFFFF"/>
              </a:solidFill>
            </a:endParaRPr>
          </a:p>
        </p:txBody>
      </p:sp>
      <p:pic>
        <p:nvPicPr>
          <p:cNvPr id="5" name="Picture 4"/>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smtClean="0"/>
              <a:t>“</a:t>
            </a:r>
            <a:r>
              <a:rPr lang="en-US" i="1" dirty="0" smtClean="0"/>
              <a:t>The Final Eight</a:t>
            </a:r>
            <a:r>
              <a:rPr lang="en-US" dirty="0" smtClean="0"/>
              <a:t>”</a:t>
            </a:r>
            <a:endParaRPr lang="el-GR" dirty="0"/>
          </a:p>
        </p:txBody>
      </p:sp>
      <p:sp>
        <p:nvSpPr>
          <p:cNvPr id="8" name="Θέση περιεχομένου 7"/>
          <p:cNvSpPr>
            <a:spLocks noGrp="1"/>
          </p:cNvSpPr>
          <p:nvPr>
            <p:ph idx="1"/>
          </p:nvPr>
        </p:nvSpPr>
        <p:spPr/>
        <p:txBody>
          <a:bodyPr>
            <a:normAutofit fontScale="92500" lnSpcReduction="10000"/>
          </a:bodyPr>
          <a:lstStyle/>
          <a:p>
            <a:pPr>
              <a:buFont typeface="Wingdings" panose="05000000000000000000" pitchFamily="2" charset="2"/>
              <a:buChar char="Ø"/>
            </a:pPr>
            <a:r>
              <a:rPr lang="en-US" u="sng" dirty="0" smtClean="0"/>
              <a:t>The </a:t>
            </a:r>
            <a:r>
              <a:rPr lang="en-US" i="1" u="sng" dirty="0" smtClean="0"/>
              <a:t>Final Eight </a:t>
            </a:r>
            <a:r>
              <a:rPr lang="en-US" u="sng" dirty="0" smtClean="0"/>
              <a:t>crews </a:t>
            </a:r>
          </a:p>
          <a:p>
            <a:pPr marL="265113" indent="-265113">
              <a:buNone/>
            </a:pPr>
            <a:r>
              <a:rPr lang="en-US" sz="2000" dirty="0" smtClean="0"/>
              <a:t>• 	</a:t>
            </a:r>
            <a:r>
              <a:rPr lang="en-US" sz="2000" dirty="0" smtClean="0"/>
              <a:t>If there are more than 8 crews in an event, preliminary </a:t>
            </a:r>
            <a:r>
              <a:rPr lang="en-US" sz="2000" dirty="0" smtClean="0"/>
              <a:t>heats and </a:t>
            </a:r>
            <a:r>
              <a:rPr lang="en-US" sz="2000" dirty="0" err="1" smtClean="0"/>
              <a:t>repechage</a:t>
            </a:r>
            <a:r>
              <a:rPr lang="en-US" sz="2000" dirty="0" smtClean="0"/>
              <a:t> </a:t>
            </a:r>
            <a:r>
              <a:rPr lang="en-US" sz="2000" dirty="0" smtClean="0"/>
              <a:t>rounds are used to determine the “</a:t>
            </a:r>
            <a:r>
              <a:rPr lang="en-US" sz="2000" i="1" dirty="0" smtClean="0"/>
              <a:t>final eight</a:t>
            </a:r>
            <a:r>
              <a:rPr lang="en-US" sz="2000" dirty="0" smtClean="0"/>
              <a:t>” </a:t>
            </a:r>
            <a:r>
              <a:rPr lang="en-US" sz="2000" dirty="0"/>
              <a:t>remaining </a:t>
            </a:r>
            <a:r>
              <a:rPr lang="en-US" sz="2000" dirty="0" smtClean="0"/>
              <a:t>crews. </a:t>
            </a:r>
            <a:endParaRPr lang="en-US" sz="2000" dirty="0" smtClean="0"/>
          </a:p>
          <a:p>
            <a:pPr marL="265113" indent="-265113">
              <a:buNone/>
            </a:pPr>
            <a:r>
              <a:rPr lang="en-US" sz="2000" dirty="0" smtClean="0"/>
              <a:t>• 	Once the </a:t>
            </a:r>
            <a:r>
              <a:rPr lang="en-US" sz="2000" i="1" dirty="0" smtClean="0"/>
              <a:t>final eight </a:t>
            </a:r>
            <a:r>
              <a:rPr lang="en-US" sz="2000" dirty="0" smtClean="0"/>
              <a:t>crews in each event are determined,  racing shall be </a:t>
            </a:r>
            <a:r>
              <a:rPr lang="en-US" sz="2000" dirty="0"/>
              <a:t>conducted on two lanes with 4 quarter-finals, 2 semi-finals and </a:t>
            </a:r>
            <a:r>
              <a:rPr lang="en-US" sz="2000" dirty="0" smtClean="0"/>
              <a:t>finals </a:t>
            </a:r>
            <a:r>
              <a:rPr lang="en-US" sz="2000" dirty="0"/>
              <a:t>following a </a:t>
            </a:r>
            <a:r>
              <a:rPr lang="en-US" sz="2000" dirty="0" smtClean="0"/>
              <a:t>continuous time </a:t>
            </a:r>
            <a:r>
              <a:rPr lang="en-US" sz="2000" dirty="0"/>
              <a:t>schedule </a:t>
            </a:r>
            <a:r>
              <a:rPr lang="en-US" sz="2000" dirty="0" smtClean="0"/>
              <a:t>without additional </a:t>
            </a:r>
            <a:r>
              <a:rPr lang="en-US" sz="2000" dirty="0" smtClean="0"/>
              <a:t>rest </a:t>
            </a:r>
            <a:r>
              <a:rPr lang="en-US" sz="2000" dirty="0"/>
              <a:t>breaks between races. </a:t>
            </a:r>
            <a:endParaRPr lang="en-US" sz="2000" dirty="0" smtClean="0"/>
          </a:p>
          <a:p>
            <a:pPr marL="0" indent="0">
              <a:buNone/>
            </a:pPr>
            <a:r>
              <a:rPr lang="en-US" sz="2000" u="sng" dirty="0" smtClean="0"/>
              <a:t>(The </a:t>
            </a:r>
            <a:r>
              <a:rPr lang="en-US" sz="2000" u="sng" dirty="0"/>
              <a:t>race for 3rd and 4th </a:t>
            </a:r>
            <a:r>
              <a:rPr lang="en-US" sz="2000" u="sng" dirty="0" smtClean="0"/>
              <a:t>positions  </a:t>
            </a:r>
            <a:r>
              <a:rPr lang="en-US" sz="2000" u="sng" dirty="0"/>
              <a:t>shall take place before the race for 1st and 2nd </a:t>
            </a:r>
            <a:r>
              <a:rPr lang="en-US" sz="2000" u="sng" dirty="0" smtClean="0"/>
              <a:t>positions)</a:t>
            </a:r>
            <a:endParaRPr lang="en-US" sz="2000" u="sng" dirty="0"/>
          </a:p>
          <a:p>
            <a:endParaRPr lang="en-US" u="sng" dirty="0" smtClean="0"/>
          </a:p>
          <a:p>
            <a:pPr>
              <a:buFont typeface="Wingdings" panose="05000000000000000000" pitchFamily="2" charset="2"/>
              <a:buChar char="Ø"/>
            </a:pPr>
            <a:r>
              <a:rPr lang="en-US" u="sng" dirty="0" smtClean="0"/>
              <a:t>Determining the lanes for the “</a:t>
            </a:r>
            <a:r>
              <a:rPr lang="en-US" i="1" u="sng" dirty="0" smtClean="0"/>
              <a:t>Final Eight”</a:t>
            </a:r>
          </a:p>
          <a:p>
            <a:pPr lvl="1">
              <a:buFont typeface="Wingdings" panose="05000000000000000000" pitchFamily="2" charset="2"/>
              <a:buChar char="ü"/>
            </a:pPr>
            <a:r>
              <a:rPr lang="en-US" dirty="0" smtClean="0"/>
              <a:t>In each race of the “Final Eight”, the </a:t>
            </a:r>
            <a:r>
              <a:rPr lang="en-US" dirty="0"/>
              <a:t>crew with the faster time in its previous rou</a:t>
            </a:r>
            <a:r>
              <a:rPr lang="en-US" dirty="0">
                <a:solidFill>
                  <a:srgbClr val="FFFFFF"/>
                </a:solidFill>
              </a:rPr>
              <a:t>nd </a:t>
            </a:r>
            <a:r>
              <a:rPr lang="en-US" b="1" dirty="0">
                <a:solidFill>
                  <a:srgbClr val="FFFFFF"/>
                </a:solidFill>
              </a:rPr>
              <a:t>shall choose which of the two lanes it shall use for the race.</a:t>
            </a:r>
          </a:p>
          <a:p>
            <a:endParaRPr lang="en-US" dirty="0" smtClean="0"/>
          </a:p>
          <a:p>
            <a:endParaRPr lang="en-US" dirty="0"/>
          </a:p>
          <a:p>
            <a:endParaRPr lang="el-GR" dirty="0"/>
          </a:p>
        </p:txBody>
      </p:sp>
      <p:pic>
        <p:nvPicPr>
          <p:cNvPr id="4" name="Picture 3"/>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45940" y="332656"/>
            <a:ext cx="7715199" cy="607789"/>
          </a:xfrm>
        </p:spPr>
        <p:txBody>
          <a:bodyPr/>
          <a:lstStyle/>
          <a:p>
            <a:r>
              <a:rPr lang="en-US" dirty="0" smtClean="0"/>
              <a:t>Number of Lanes and Progression System</a:t>
            </a:r>
            <a:endParaRPr lang="el-GR" dirty="0"/>
          </a:p>
        </p:txBody>
      </p:sp>
      <p:sp>
        <p:nvSpPr>
          <p:cNvPr id="3" name="Σύμβολο κράτησης θέσης περιεχομένου 2"/>
          <p:cNvSpPr>
            <a:spLocks noGrp="1"/>
          </p:cNvSpPr>
          <p:nvPr>
            <p:ph idx="1"/>
          </p:nvPr>
        </p:nvSpPr>
        <p:spPr>
          <a:xfrm>
            <a:off x="1485900" y="1196752"/>
            <a:ext cx="9577064" cy="5184576"/>
          </a:xfrm>
        </p:spPr>
        <p:txBody>
          <a:bodyPr>
            <a:normAutofit fontScale="85000" lnSpcReduction="20000"/>
          </a:bodyPr>
          <a:lstStyle/>
          <a:p>
            <a:pPr>
              <a:buFont typeface="Wingdings" panose="05000000000000000000" pitchFamily="2" charset="2"/>
              <a:buChar char="Ø"/>
            </a:pPr>
            <a:r>
              <a:rPr lang="en-US" sz="2900" u="sng" dirty="0" smtClean="0">
                <a:solidFill>
                  <a:srgbClr val="FFFFFF"/>
                </a:solidFill>
              </a:rPr>
              <a:t>Number of lanes </a:t>
            </a:r>
          </a:p>
          <a:p>
            <a:r>
              <a:rPr lang="en-US" dirty="0" smtClean="0">
                <a:solidFill>
                  <a:srgbClr val="FFFFFF"/>
                </a:solidFill>
              </a:rPr>
              <a:t>Minimum 2 lanes </a:t>
            </a:r>
            <a:endParaRPr lang="en-US" dirty="0">
              <a:solidFill>
                <a:srgbClr val="FFFFFF"/>
              </a:solidFill>
            </a:endParaRPr>
          </a:p>
          <a:p>
            <a:r>
              <a:rPr lang="en-US" dirty="0" smtClean="0">
                <a:solidFill>
                  <a:srgbClr val="FFFFFF"/>
                </a:solidFill>
              </a:rPr>
              <a:t>depends </a:t>
            </a:r>
            <a:r>
              <a:rPr lang="en-US" dirty="0">
                <a:solidFill>
                  <a:srgbClr val="FFFFFF"/>
                </a:solidFill>
              </a:rPr>
              <a:t>on the </a:t>
            </a:r>
            <a:r>
              <a:rPr lang="en-US" dirty="0" smtClean="0">
                <a:solidFill>
                  <a:srgbClr val="FFFFFF"/>
                </a:solidFill>
              </a:rPr>
              <a:t>number of crews in the event </a:t>
            </a:r>
          </a:p>
          <a:p>
            <a:r>
              <a:rPr lang="en-US" dirty="0" smtClean="0">
                <a:solidFill>
                  <a:srgbClr val="FFFFFF"/>
                </a:solidFill>
              </a:rPr>
              <a:t>the </a:t>
            </a:r>
            <a:r>
              <a:rPr lang="en-US" dirty="0">
                <a:solidFill>
                  <a:srgbClr val="FFFFFF"/>
                </a:solidFill>
              </a:rPr>
              <a:t>beach running distance should be equal for all crews</a:t>
            </a:r>
            <a:endParaRPr lang="en-US" dirty="0" smtClean="0">
              <a:solidFill>
                <a:srgbClr val="FFFFFF"/>
              </a:solidFill>
            </a:endParaRPr>
          </a:p>
          <a:p>
            <a:pPr marL="0" indent="0">
              <a:buNone/>
            </a:pPr>
            <a:endParaRPr lang="en-US" dirty="0" smtClean="0"/>
          </a:p>
          <a:p>
            <a:pPr>
              <a:buFont typeface="Wingdings" panose="05000000000000000000" pitchFamily="2" charset="2"/>
              <a:buChar char="Ø"/>
            </a:pPr>
            <a:r>
              <a:rPr lang="en-US" sz="2800" u="sng" dirty="0" smtClean="0"/>
              <a:t>Progression System</a:t>
            </a:r>
          </a:p>
          <a:p>
            <a:r>
              <a:rPr lang="en-US" dirty="0" smtClean="0">
                <a:solidFill>
                  <a:srgbClr val="FFFFFF"/>
                </a:solidFill>
              </a:rPr>
              <a:t>First Round - time trials (2 crews at a time); </a:t>
            </a:r>
          </a:p>
          <a:p>
            <a:r>
              <a:rPr lang="en-US" dirty="0" smtClean="0">
                <a:solidFill>
                  <a:srgbClr val="FFFFFF"/>
                </a:solidFill>
              </a:rPr>
              <a:t>Second Round – heats / </a:t>
            </a:r>
            <a:r>
              <a:rPr lang="en-US" dirty="0" err="1" smtClean="0">
                <a:solidFill>
                  <a:srgbClr val="FFFFFF"/>
                </a:solidFill>
              </a:rPr>
              <a:t>repechages</a:t>
            </a:r>
            <a:r>
              <a:rPr lang="en-US" dirty="0" smtClean="0">
                <a:solidFill>
                  <a:srgbClr val="FFFFFF"/>
                </a:solidFill>
              </a:rPr>
              <a:t> </a:t>
            </a:r>
          </a:p>
          <a:p>
            <a:pPr marL="0" indent="0">
              <a:buNone/>
            </a:pPr>
            <a:r>
              <a:rPr lang="en-US" dirty="0" smtClean="0">
                <a:solidFill>
                  <a:srgbClr val="FFFFFF"/>
                </a:solidFill>
              </a:rPr>
              <a:t>Progression is designed to </a:t>
            </a:r>
            <a:r>
              <a:rPr lang="en-US" dirty="0">
                <a:solidFill>
                  <a:srgbClr val="FFFFFF"/>
                </a:solidFill>
              </a:rPr>
              <a:t>bring the number of crews remaining in the competition in each event down to </a:t>
            </a:r>
            <a:r>
              <a:rPr lang="en-US" dirty="0" smtClean="0">
                <a:solidFill>
                  <a:srgbClr val="FFFFFF"/>
                </a:solidFill>
              </a:rPr>
              <a:t>the ”</a:t>
            </a:r>
            <a:r>
              <a:rPr lang="en-US" i="1" dirty="0" smtClean="0">
                <a:solidFill>
                  <a:srgbClr val="FFFFFF"/>
                </a:solidFill>
              </a:rPr>
              <a:t>Final Eight</a:t>
            </a:r>
            <a:r>
              <a:rPr lang="en-US" dirty="0" smtClean="0">
                <a:solidFill>
                  <a:srgbClr val="FFFFFF"/>
                </a:solidFill>
              </a:rPr>
              <a:t>” </a:t>
            </a:r>
            <a:r>
              <a:rPr lang="en-US" dirty="0">
                <a:solidFill>
                  <a:srgbClr val="FFFFFF"/>
                </a:solidFill>
              </a:rPr>
              <a:t>(</a:t>
            </a:r>
            <a:r>
              <a:rPr lang="en-US" dirty="0" smtClean="0">
                <a:solidFill>
                  <a:srgbClr val="FFFFFF"/>
                </a:solidFill>
              </a:rPr>
              <a:t>8 crews).</a:t>
            </a:r>
          </a:p>
          <a:p>
            <a:r>
              <a:rPr lang="en-US" dirty="0" smtClean="0">
                <a:solidFill>
                  <a:srgbClr val="FFFFFF"/>
                </a:solidFill>
              </a:rPr>
              <a:t>The “Final Eight” crews will race in 4 quarter-finals, 2 semi-finals and finals to determine the medalists.</a:t>
            </a:r>
          </a:p>
          <a:p>
            <a:pPr marL="0" indent="0">
              <a:buNone/>
            </a:pPr>
            <a:endParaRPr lang="el-GR" dirty="0">
              <a:solidFill>
                <a:srgbClr val="FFFFFF"/>
              </a:solidFill>
            </a:endParaRPr>
          </a:p>
        </p:txBody>
      </p:sp>
      <p:sp>
        <p:nvSpPr>
          <p:cNvPr id="4" name="Σύμβολο κράτησης θέσης κειμένου 3"/>
          <p:cNvSpPr>
            <a:spLocks noGrp="1"/>
          </p:cNvSpPr>
          <p:nvPr>
            <p:ph type="body" sz="half" idx="2"/>
          </p:nvPr>
        </p:nvSpPr>
        <p:spPr>
          <a:xfrm>
            <a:off x="10414892" y="2780928"/>
            <a:ext cx="1450504" cy="1143745"/>
          </a:xfrm>
        </p:spPr>
        <p:txBody>
          <a:bodyPr>
            <a:normAutofit/>
          </a:bodyPr>
          <a:lstStyle/>
          <a:p>
            <a:pPr marL="571500" indent="-571500">
              <a:buFont typeface="Wingdings" panose="05000000000000000000" pitchFamily="2" charset="2"/>
              <a:buChar char="Ø"/>
            </a:pPr>
            <a:endParaRPr lang="el-GR" sz="2000" u="sng" dirty="0"/>
          </a:p>
        </p:txBody>
      </p:sp>
      <p:pic>
        <p:nvPicPr>
          <p:cNvPr id="6" name="Picture 5"/>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979612" y="588963"/>
            <a:ext cx="6995119" cy="751805"/>
          </a:xfrm>
        </p:spPr>
        <p:txBody>
          <a:bodyPr/>
          <a:lstStyle/>
          <a:p>
            <a:r>
              <a:rPr lang="en-US" dirty="0" smtClean="0"/>
              <a:t>BOAT HANDLERS</a:t>
            </a:r>
            <a:endParaRPr lang="el-GR" dirty="0"/>
          </a:p>
        </p:txBody>
      </p:sp>
      <p:sp>
        <p:nvSpPr>
          <p:cNvPr id="4" name="Σύμβολο κράτησης θέσης κειμένου 3"/>
          <p:cNvSpPr>
            <a:spLocks noGrp="1"/>
          </p:cNvSpPr>
          <p:nvPr>
            <p:ph type="body" sz="half" idx="2"/>
          </p:nvPr>
        </p:nvSpPr>
        <p:spPr>
          <a:xfrm>
            <a:off x="1979612" y="1484784"/>
            <a:ext cx="8435280" cy="4032449"/>
          </a:xfrm>
        </p:spPr>
        <p:txBody>
          <a:bodyPr>
            <a:normAutofit fontScale="92500" lnSpcReduction="20000"/>
          </a:bodyPr>
          <a:lstStyle/>
          <a:p>
            <a:pPr marL="265113" indent="-265113"/>
            <a:r>
              <a:rPr lang="en-US" sz="2000" dirty="0" smtClean="0"/>
              <a:t>•	Each team should provide their own boat handlers – boat handlers should wear shirts which are different from the crew members.</a:t>
            </a:r>
            <a:r>
              <a:rPr lang="en-US" sz="2000" dirty="0"/>
              <a:t> </a:t>
            </a:r>
            <a:endParaRPr lang="en-US" sz="2000" dirty="0" smtClean="0"/>
          </a:p>
          <a:p>
            <a:r>
              <a:rPr lang="en-US" sz="2000" dirty="0" smtClean="0"/>
              <a:t>•  There </a:t>
            </a:r>
            <a:r>
              <a:rPr lang="en-US" sz="2000" dirty="0"/>
              <a:t>should be up to two boat handlers per boat</a:t>
            </a:r>
          </a:p>
          <a:p>
            <a:endParaRPr lang="en-US" sz="2000" dirty="0"/>
          </a:p>
          <a:p>
            <a:pPr marL="285750" indent="-285750">
              <a:buFont typeface="Wingdings" panose="05000000000000000000" pitchFamily="2" charset="2"/>
              <a:buChar char="Ø"/>
            </a:pPr>
            <a:r>
              <a:rPr lang="en-US" sz="2600" b="1" u="sng" dirty="0"/>
              <a:t>ROLE </a:t>
            </a:r>
            <a:r>
              <a:rPr lang="en-US" sz="2600" b="1" u="sng" dirty="0" smtClean="0"/>
              <a:t>of Boat Handler</a:t>
            </a:r>
          </a:p>
          <a:p>
            <a:pPr marL="285750" indent="-285750">
              <a:buFont typeface="Wingdings" panose="05000000000000000000" pitchFamily="2" charset="2"/>
              <a:buChar char="Ø"/>
            </a:pPr>
            <a:r>
              <a:rPr lang="en-US" sz="2200" dirty="0" smtClean="0"/>
              <a:t>To hold the boat when the crew is boarding and to “catch” the boat when the crew arrives back at the beach.</a:t>
            </a:r>
          </a:p>
          <a:p>
            <a:pPr marL="285750" indent="-285750">
              <a:buFont typeface="Wingdings" panose="05000000000000000000" pitchFamily="2" charset="2"/>
              <a:buChar char="Ø"/>
            </a:pPr>
            <a:r>
              <a:rPr lang="en-US" sz="2200" dirty="0" smtClean="0"/>
              <a:t>The boat holder is especially important in rough water to hold the boat.</a:t>
            </a:r>
          </a:p>
          <a:p>
            <a:pPr marL="285750" indent="-285750">
              <a:buFont typeface="Wingdings" panose="05000000000000000000" pitchFamily="2" charset="2"/>
              <a:buChar char="Ø"/>
            </a:pPr>
            <a:r>
              <a:rPr lang="en-US" sz="2200" dirty="0" smtClean="0"/>
              <a:t>Boat holders should be very careful when “catching” the boat on its return, to avoid any injury.</a:t>
            </a:r>
          </a:p>
        </p:txBody>
      </p:sp>
      <p:pic>
        <p:nvPicPr>
          <p:cNvPr id="6" name="Picture 5"/>
          <p:cNvPicPr>
            <a:picLocks noChangeAspect="1"/>
          </p:cNvPicPr>
          <p:nvPr/>
        </p:nvPicPr>
        <p:blipFill>
          <a:blip r:embed="rId2"/>
          <a:stretch>
            <a:fillRect/>
          </a:stretch>
        </p:blipFill>
        <p:spPr>
          <a:xfrm>
            <a:off x="10027564" y="13242"/>
            <a:ext cx="2161261" cy="1392684"/>
          </a:xfrm>
          <a:prstGeom prst="rect">
            <a:avLst/>
          </a:prstGeom>
        </p:spPr>
      </p:pic>
    </p:spTree>
    <p:extLst>
      <p:ext uri="{BB962C8B-B14F-4D97-AF65-F5344CB8AC3E}">
        <p14:creationId xmlns:p14="http://schemas.microsoft.com/office/powerpoint/2010/main" val="376055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Waves_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35328D-7173-44F8-97F5-45EFC9EC7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σχεδίασης με κύματα ωκεανού (ευρείας οθόνης)</Template>
  <TotalTime>0</TotalTime>
  <Words>607</Words>
  <Application>Microsoft Macintosh PowerPoint</Application>
  <PresentationFormat>Custom</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OceanWaves_16x9</vt:lpstr>
      <vt:lpstr>Beach Rowing Sprints - Competition</vt:lpstr>
      <vt:lpstr>Beach Sprint Course – 3 sections:</vt:lpstr>
      <vt:lpstr>The Course</vt:lpstr>
      <vt:lpstr>Beach Sprint Course – The beach start:</vt:lpstr>
      <vt:lpstr>The Runner:</vt:lpstr>
      <vt:lpstr>Race Format </vt:lpstr>
      <vt:lpstr>“The Final Eight”</vt:lpstr>
      <vt:lpstr>Number of Lanes and Progression System</vt:lpstr>
      <vt:lpstr>BOAT HANDLERS</vt:lpstr>
      <vt:lpstr>THE START PROCEDURE! </vt:lpstr>
      <vt:lpstr>THE FINISH</vt:lpstr>
      <vt:lpstr>       PENALTIES!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2016-03-10T09:50:13Z</dcterms:created>
  <dcterms:modified xsi:type="dcterms:W3CDTF">2016-04-23T05:31:19Z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